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8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47.jpg" ContentType="image/jpeg"/>
  <Override PartName="/ppt/media/image52.jpg" ContentType="image/jpeg"/>
  <Override PartName="/ppt/notesSlides/notesSlide15.xml" ContentType="application/vnd.openxmlformats-officedocument.presentationml.notesSlide+xml"/>
  <Override PartName="/ppt/media/image54.jp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57.jpg" ContentType="image/jpeg"/>
  <Override PartName="/ppt/media/image58.jpg" ContentType="image/jpeg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76" r:id="rId5"/>
    <p:sldId id="281" r:id="rId6"/>
    <p:sldId id="285" r:id="rId7"/>
    <p:sldId id="261" r:id="rId8"/>
    <p:sldId id="293" r:id="rId9"/>
    <p:sldId id="292" r:id="rId10"/>
    <p:sldId id="283" r:id="rId11"/>
    <p:sldId id="284" r:id="rId12"/>
    <p:sldId id="295" r:id="rId13"/>
    <p:sldId id="274" r:id="rId14"/>
    <p:sldId id="309" r:id="rId15"/>
    <p:sldId id="303" r:id="rId16"/>
    <p:sldId id="304" r:id="rId17"/>
    <p:sldId id="305" r:id="rId18"/>
    <p:sldId id="306" r:id="rId19"/>
    <p:sldId id="307" r:id="rId20"/>
    <p:sldId id="308" r:id="rId21"/>
    <p:sldId id="310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icrosoft YaHei" panose="020B0503020204020204" pitchFamily="34" charset="-122"/>
      <p:regular r:id="rId28"/>
      <p:bold r:id="rId29"/>
    </p:embeddedFont>
    <p:embeddedFont>
      <p:font typeface="Quattrocento Sans" panose="020B0502050000020003" pitchFamily="34" charset="0"/>
      <p:regular r:id="rId30"/>
      <p:bold r:id="rId31"/>
      <p:italic r:id="rId32"/>
      <p:boldItalic r:id="rId33"/>
    </p:embeddedFont>
    <p:embeddedFont>
      <p:font typeface="微軟正黑體" panose="020B0604030504040204" pitchFamily="34" charset="-120"/>
      <p:regular r:id="rId34"/>
      <p:bold r:id="rId35"/>
    </p:embeddedFont>
    <p:embeddedFont>
      <p:font typeface="微軟正黑體" panose="020B0604030504040204" pitchFamily="34" charset="-12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0DC"/>
    <a:srgbClr val="A47228"/>
    <a:srgbClr val="000000"/>
    <a:srgbClr val="004055"/>
    <a:srgbClr val="031C50"/>
    <a:srgbClr val="052670"/>
    <a:srgbClr val="018464"/>
    <a:srgbClr val="604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76" autoAdjust="0"/>
    <p:restoredTop sz="87131" autoAdjust="0"/>
  </p:normalViewPr>
  <p:slideViewPr>
    <p:cSldViewPr>
      <p:cViewPr varScale="1">
        <p:scale>
          <a:sx n="66" d="100"/>
          <a:sy n="66" d="100"/>
        </p:scale>
        <p:origin x="245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0817E-A377-45F8-881F-F2CCFCC9B665}" type="datetimeFigureOut">
              <a:rPr lang="zh-TW" altLang="en-US" smtClean="0"/>
              <a:t>2022/6/20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2DFDE-4D86-40C7-B7D0-70C167B7E7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0907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2DFDE-4D86-40C7-B7D0-70C167B7E7D1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3609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2DFDE-4D86-40C7-B7D0-70C167B7E7D1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2105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2DFDE-4D86-40C7-B7D0-70C167B7E7D1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2407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2DFDE-4D86-40C7-B7D0-70C167B7E7D1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8523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2DFDE-4D86-40C7-B7D0-70C167B7E7D1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4246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2DFDE-4D86-40C7-B7D0-70C167B7E7D1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3866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2DFDE-4D86-40C7-B7D0-70C167B7E7D1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905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2DFDE-4D86-40C7-B7D0-70C167B7E7D1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8344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2DFDE-4D86-40C7-B7D0-70C167B7E7D1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8677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2DFDE-4D86-40C7-B7D0-70C167B7E7D1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2800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2DFDE-4D86-40C7-B7D0-70C167B7E7D1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5501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2DFDE-4D86-40C7-B7D0-70C167B7E7D1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2757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2DFDE-4D86-40C7-B7D0-70C167B7E7D1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4311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2DFDE-4D86-40C7-B7D0-70C167B7E7D1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3776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2DFDE-4D86-40C7-B7D0-70C167B7E7D1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5631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2DFDE-4D86-40C7-B7D0-70C167B7E7D1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7034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2DFDE-4D86-40C7-B7D0-70C167B7E7D1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6327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2DFDE-4D86-40C7-B7D0-70C167B7E7D1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697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C4A91D7C-0D06-4F1F-A6CB-664E05D4F7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6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0521B39-85B1-4D72-8311-7348C724C7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26475">
            <a:off x="-5405639" y="-2700608"/>
            <a:ext cx="12951676" cy="1007875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B2A6477D-2C98-4E20-A6C4-A8E85EF3D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788327">
            <a:off x="8312684" y="-3271466"/>
            <a:ext cx="12995022" cy="1056140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FCD8B90E-8A1F-44E5-98F3-4BA64ECBBF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825" t="39124" b="5040"/>
          <a:stretch>
            <a:fillRect/>
          </a:stretch>
        </p:blipFill>
        <p:spPr>
          <a:xfrm>
            <a:off x="-20782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1CC37BF-05E3-42C0-B5E2-873AC9ADC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529393">
            <a:off x="-4223082" y="4814450"/>
            <a:ext cx="11467353" cy="931983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5C0DBD1-1C1A-4468-8D1B-A2AE78C480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26475">
            <a:off x="-5634238" y="-5748609"/>
            <a:ext cx="12951676" cy="1007875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7C76EEA-EA4F-4451-B4A3-9D81989C66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83682">
            <a:off x="9549276" y="3993214"/>
            <a:ext cx="13699833" cy="1113422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5C0DBD1-1C1A-4468-8D1B-A2AE78C480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26475">
            <a:off x="-5634238" y="-5748609"/>
            <a:ext cx="12951676" cy="10078759"/>
          </a:xfrm>
          <a:prstGeom prst="rect">
            <a:avLst/>
          </a:prstGeom>
        </p:spPr>
      </p:pic>
      <p:pic>
        <p:nvPicPr>
          <p:cNvPr id="4" name="Picture 2" descr="光芒四射的金色太阳素材下载-欧莱凯设计网(2008php.com)">
            <a:extLst>
              <a:ext uri="{FF2B5EF4-FFF2-40B4-BE49-F238E27FC236}">
                <a16:creationId xmlns:a16="http://schemas.microsoft.com/office/drawing/2014/main" id="{85AD4FE8-3616-43DC-BCBB-01C2449BDC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1095555"/>
            <a:ext cx="7048500" cy="70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BFB0856-A9F9-4A19-8F50-3F6B004354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872315">
            <a:off x="10084551" y="5772597"/>
            <a:ext cx="13699833" cy="1113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82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7C76EEA-EA4F-4451-B4A3-9D81989C66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483682">
            <a:off x="9549275" y="3993214"/>
            <a:ext cx="13699833" cy="11134228"/>
          </a:xfrm>
          <a:prstGeom prst="rect">
            <a:avLst/>
          </a:prstGeom>
        </p:spPr>
      </p:pic>
      <p:pic>
        <p:nvPicPr>
          <p:cNvPr id="4" name="Picture 2" descr="金色太阳光芒光线效果图片免抠矢量图素材- 设计盒子">
            <a:extLst>
              <a:ext uri="{FF2B5EF4-FFF2-40B4-BE49-F238E27FC236}">
                <a16:creationId xmlns:a16="http://schemas.microsoft.com/office/drawing/2014/main" id="{4F0DDEC9-8D45-4177-A57A-FB3173C459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8500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676CFB5-C87C-4D7B-A01D-1ED849001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326475">
            <a:off x="-5634238" y="-5748609"/>
            <a:ext cx="12951676" cy="1007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07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jp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59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0E849A4-71CA-4ECD-AAE6-0F6A4B406800}"/>
              </a:ext>
            </a:extLst>
          </p:cNvPr>
          <p:cNvSpPr txBox="1"/>
          <p:nvPr/>
        </p:nvSpPr>
        <p:spPr>
          <a:xfrm>
            <a:off x="1066800" y="4415128"/>
            <a:ext cx="15697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9600" b="1" spc="600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en-US" altLang="zh-TW" sz="9600" b="1" spc="600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zh-TW" altLang="zh-TW" sz="9600" b="1" spc="600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第一屆</a:t>
            </a:r>
            <a:r>
              <a:rPr lang="en-US" altLang="zh-TW" sz="9600" b="1" spc="600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r>
              <a:rPr lang="zh-TW" altLang="en-US" sz="9600" b="1" spc="600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endParaRPr lang="en-US" altLang="zh-TW" sz="9600" b="1" spc="600" dirty="0">
              <a:solidFill>
                <a:schemeClr val="bg1"/>
              </a:solidFill>
              <a:effectLst>
                <a:glow rad="215900">
                  <a:schemeClr val="tx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9600" b="1" spc="600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房產金牌卓越評鑑大賞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E94C231-299F-4FE0-923D-E9204E38191E}"/>
              </a:ext>
            </a:extLst>
          </p:cNvPr>
          <p:cNvSpPr txBox="1"/>
          <p:nvPr/>
        </p:nvSpPr>
        <p:spPr>
          <a:xfrm>
            <a:off x="6400800" y="1405846"/>
            <a:ext cx="579120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16600" b="1" dirty="0">
                <a:solidFill>
                  <a:srgbClr val="A4722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 Unicode MS"/>
              </a:rPr>
              <a:t>2022</a:t>
            </a:r>
            <a:endParaRPr lang="zh-TW" altLang="en-US" sz="16600" b="1" dirty="0">
              <a:solidFill>
                <a:srgbClr val="A4722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图片 23">
            <a:extLst>
              <a:ext uri="{FF2B5EF4-FFF2-40B4-BE49-F238E27FC236}">
                <a16:creationId xmlns:a16="http://schemas.microsoft.com/office/drawing/2014/main" id="{13DA6FF0-EBE3-45F0-843D-AB44603946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29" y="201551"/>
            <a:ext cx="2628145" cy="671758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1982077-DFE1-4AD2-B9FC-9B528D31E1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66700"/>
            <a:ext cx="693774" cy="69377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064" b="95771" l="0" r="194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196" r="80100"/>
          <a:stretch/>
        </p:blipFill>
        <p:spPr>
          <a:xfrm>
            <a:off x="4876800" y="1056141"/>
            <a:ext cx="1676400" cy="324915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64" b="95771" l="0" r="194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196" r="80100"/>
          <a:stretch/>
        </p:blipFill>
        <p:spPr>
          <a:xfrm flipH="1">
            <a:off x="11658600" y="1056141"/>
            <a:ext cx="1676400" cy="3249159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953000" y="7729176"/>
            <a:ext cx="784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活動規劃及媒體宣傳提案</a:t>
            </a:r>
          </a:p>
        </p:txBody>
      </p:sp>
      <p:cxnSp>
        <p:nvCxnSpPr>
          <p:cNvPr id="5" name="直線接點 4"/>
          <p:cNvCxnSpPr/>
          <p:nvPr/>
        </p:nvCxnSpPr>
        <p:spPr>
          <a:xfrm>
            <a:off x="2514600" y="8113897"/>
            <a:ext cx="2160000" cy="0"/>
          </a:xfrm>
          <a:prstGeom prst="line">
            <a:avLst/>
          </a:prstGeom>
          <a:ln w="57150">
            <a:solidFill>
              <a:srgbClr val="A47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13080000" y="8113897"/>
            <a:ext cx="2160000" cy="0"/>
          </a:xfrm>
          <a:prstGeom prst="line">
            <a:avLst/>
          </a:prstGeom>
          <a:ln w="57150">
            <a:solidFill>
              <a:srgbClr val="A47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>
            <a:extLst>
              <a:ext uri="{FF2B5EF4-FFF2-40B4-BE49-F238E27FC236}">
                <a16:creationId xmlns:a16="http://schemas.microsoft.com/office/drawing/2014/main" id="{669A9B3E-4867-49BA-A835-78323B2893A6}"/>
              </a:ext>
            </a:extLst>
          </p:cNvPr>
          <p:cNvSpPr txBox="1"/>
          <p:nvPr/>
        </p:nvSpPr>
        <p:spPr>
          <a:xfrm>
            <a:off x="7010400" y="190500"/>
            <a:ext cx="4724400" cy="123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59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4.</a:t>
            </a:r>
            <a:r>
              <a:rPr lang="zh-TW" altLang="en-US" sz="7200" b="1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品牌行銷</a:t>
            </a:r>
            <a:endParaRPr lang="en-US" altLang="zh-TW" sz="7200" b="1" dirty="0">
              <a:solidFill>
                <a:schemeClr val="bg1"/>
              </a:solidFill>
              <a:effectLst>
                <a:glow rad="215900">
                  <a:schemeClr val="tx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CA5840F1-15B2-4C5D-AAD3-AEAAB3CA59E6}"/>
              </a:ext>
            </a:extLst>
          </p:cNvPr>
          <p:cNvSpPr/>
          <p:nvPr/>
        </p:nvSpPr>
        <p:spPr>
          <a:xfrm>
            <a:off x="6019800" y="1638300"/>
            <a:ext cx="6400800" cy="0"/>
          </a:xfrm>
          <a:prstGeom prst="line">
            <a:avLst/>
          </a:prstGeom>
          <a:ln w="127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1014A007-2393-4926-AA48-3A2C767277B8}"/>
              </a:ext>
            </a:extLst>
          </p:cNvPr>
          <p:cNvSpPr txBox="1"/>
          <p:nvPr/>
        </p:nvSpPr>
        <p:spPr>
          <a:xfrm>
            <a:off x="1143000" y="8572500"/>
            <a:ext cx="15582900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59"/>
              </a:lnSpc>
              <a:spcBef>
                <a:spcPct val="0"/>
              </a:spcBef>
            </a:pPr>
            <a:r>
              <a:rPr lang="zh-TW" altLang="en-US" sz="7200" b="1" spc="600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整合式多元宣傳  千萬宣傳曝光</a:t>
            </a:r>
            <a:endParaRPr lang="en-US" sz="7200" b="1" spc="600" dirty="0">
              <a:solidFill>
                <a:schemeClr val="bg1"/>
              </a:solidFill>
              <a:effectLst>
                <a:glow rad="215900">
                  <a:schemeClr val="tx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288E08BF-4E62-473F-9FB8-40A913A74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095500"/>
            <a:ext cx="3577064" cy="6067425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33C8303E-A569-4901-9304-D251D32809AF}"/>
              </a:ext>
            </a:extLst>
          </p:cNvPr>
          <p:cNvGrpSpPr/>
          <p:nvPr/>
        </p:nvGrpSpPr>
        <p:grpSpPr>
          <a:xfrm>
            <a:off x="5334000" y="3162300"/>
            <a:ext cx="10426426" cy="6646459"/>
            <a:chOff x="3576371" y="2992841"/>
            <a:chExt cx="6623776" cy="4222411"/>
          </a:xfrm>
        </p:grpSpPr>
        <p:pic>
          <p:nvPicPr>
            <p:cNvPr id="15" name="图片 70">
              <a:extLst>
                <a:ext uri="{FF2B5EF4-FFF2-40B4-BE49-F238E27FC236}">
                  <a16:creationId xmlns:a16="http://schemas.microsoft.com/office/drawing/2014/main" id="{D7833D82-A1F4-4AC9-A977-915D6EFC0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715" y="3699455"/>
              <a:ext cx="2324051" cy="2968343"/>
            </a:xfrm>
            <a:prstGeom prst="rect">
              <a:avLst/>
            </a:prstGeom>
          </p:spPr>
        </p:pic>
        <p:pic>
          <p:nvPicPr>
            <p:cNvPr id="16" name="Google Shape;117;p3">
              <a:extLst>
                <a:ext uri="{FF2B5EF4-FFF2-40B4-BE49-F238E27FC236}">
                  <a16:creationId xmlns:a16="http://schemas.microsoft.com/office/drawing/2014/main" id="{44A28883-9B8A-460C-9419-3B1EFE77F62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456547" y="3909684"/>
              <a:ext cx="1516851" cy="19624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6" descr="iPhone 7 - 维基百科，自由的百科全书">
              <a:extLst>
                <a:ext uri="{FF2B5EF4-FFF2-40B4-BE49-F238E27FC236}">
                  <a16:creationId xmlns:a16="http://schemas.microsoft.com/office/drawing/2014/main" id="{0ED573C9-0EFF-47CB-871B-DC502AE294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9271" y="3945024"/>
              <a:ext cx="1070876" cy="2144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7C20A6EF-09CB-4E76-AB62-FED81FB93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56515" y="4202742"/>
              <a:ext cx="854918" cy="1667379"/>
            </a:xfrm>
            <a:prstGeom prst="rect">
              <a:avLst/>
            </a:prstGeom>
          </p:spPr>
        </p:pic>
        <p:pic>
          <p:nvPicPr>
            <p:cNvPr id="19" name="图片 63">
              <a:extLst>
                <a:ext uri="{FF2B5EF4-FFF2-40B4-BE49-F238E27FC236}">
                  <a16:creationId xmlns:a16="http://schemas.microsoft.com/office/drawing/2014/main" id="{3FD45CC0-F005-425B-80B9-9478480A4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6371" y="2992841"/>
              <a:ext cx="4416413" cy="4222411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5BC63A9B-F588-4025-81FD-9BD989B9D0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959"/>
            <a:stretch/>
          </p:blipFill>
          <p:spPr>
            <a:xfrm>
              <a:off x="3807437" y="3135344"/>
              <a:ext cx="3841942" cy="2348841"/>
            </a:xfrm>
            <a:prstGeom prst="rect">
              <a:avLst/>
            </a:prstGeom>
          </p:spPr>
        </p:pic>
      </p:grpSp>
      <p:sp>
        <p:nvSpPr>
          <p:cNvPr id="21" name="Oval 161">
            <a:extLst>
              <a:ext uri="{FF2B5EF4-FFF2-40B4-BE49-F238E27FC236}">
                <a16:creationId xmlns:a16="http://schemas.microsoft.com/office/drawing/2014/main" id="{37AFB515-6C09-4740-9265-C8F61917FCB8}"/>
              </a:ext>
            </a:extLst>
          </p:cNvPr>
          <p:cNvSpPr/>
          <p:nvPr/>
        </p:nvSpPr>
        <p:spPr>
          <a:xfrm>
            <a:off x="1143000" y="3543300"/>
            <a:ext cx="2945202" cy="29452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79400">
              <a:srgbClr val="604317">
                <a:alpha val="63000"/>
              </a:srgbClr>
            </a:glow>
            <a:outerShdw blurRad="457200" sx="104000" sy="104000" algn="ctr" rotWithShape="0">
              <a:prstClr val="black">
                <a:alpha val="18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>
              <a:cs typeface="+mn-ea"/>
              <a:sym typeface="+mn-lt"/>
            </a:endParaRPr>
          </a:p>
        </p:txBody>
      </p:sp>
      <p:sp>
        <p:nvSpPr>
          <p:cNvPr id="22" name="Oval 161">
            <a:extLst>
              <a:ext uri="{FF2B5EF4-FFF2-40B4-BE49-F238E27FC236}">
                <a16:creationId xmlns:a16="http://schemas.microsoft.com/office/drawing/2014/main" id="{0DE526C0-1B3B-4241-A21A-8E6CB9336361}"/>
              </a:ext>
            </a:extLst>
          </p:cNvPr>
          <p:cNvSpPr/>
          <p:nvPr/>
        </p:nvSpPr>
        <p:spPr>
          <a:xfrm>
            <a:off x="14020800" y="1333500"/>
            <a:ext cx="3935802" cy="39358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rgbClr val="A47228">
                <a:alpha val="62745"/>
              </a:srgbClr>
            </a:glow>
            <a:outerShdw blurRad="457200" sx="104000" sy="104000" algn="ctr" rotWithShape="0">
              <a:prstClr val="black">
                <a:alpha val="18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>
              <a:cs typeface="+mn-ea"/>
              <a:sym typeface="+mn-lt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5D8C9973-DCF0-4FC6-84C8-C767BB553877}"/>
              </a:ext>
            </a:extLst>
          </p:cNvPr>
          <p:cNvSpPr txBox="1"/>
          <p:nvPr/>
        </p:nvSpPr>
        <p:spPr>
          <a:xfrm>
            <a:off x="1371600" y="4305300"/>
            <a:ext cx="3429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dirty="0">
                <a:gradFill>
                  <a:gsLst>
                    <a:gs pos="17000">
                      <a:srgbClr val="DDC345"/>
                    </a:gs>
                    <a:gs pos="92000">
                      <a:srgbClr val="9A5C19"/>
                    </a:gs>
                    <a:gs pos="0">
                      <a:schemeClr val="accent4">
                        <a:lumMod val="75000"/>
                      </a:schemeClr>
                    </a:gs>
                  </a:gsLst>
                  <a:lin ang="5400000" scaled="1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權威性高</a:t>
            </a:r>
            <a:endParaRPr lang="en-US" altLang="zh-TW" sz="4400" b="1" dirty="0">
              <a:gradFill>
                <a:gsLst>
                  <a:gs pos="17000">
                    <a:srgbClr val="DDC345"/>
                  </a:gs>
                  <a:gs pos="92000">
                    <a:srgbClr val="9A5C19"/>
                  </a:gs>
                  <a:gs pos="0">
                    <a:schemeClr val="accent4">
                      <a:lumMod val="75000"/>
                    </a:schemeClr>
                  </a:gs>
                </a:gsLst>
                <a:lin ang="5400000" scaled="1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400" b="1" dirty="0">
                <a:gradFill>
                  <a:gsLst>
                    <a:gs pos="17000">
                      <a:srgbClr val="DDC345"/>
                    </a:gs>
                    <a:gs pos="92000">
                      <a:srgbClr val="9A5C19"/>
                    </a:gs>
                    <a:gs pos="0">
                      <a:schemeClr val="accent4">
                        <a:lumMod val="75000"/>
                      </a:schemeClr>
                    </a:gs>
                  </a:gsLst>
                  <a:lin ang="5400000" scaled="1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發行量大！</a:t>
            </a:r>
            <a:endParaRPr lang="en-US" altLang="zh-TW" sz="4400" b="1" dirty="0">
              <a:gradFill>
                <a:gsLst>
                  <a:gs pos="17000">
                    <a:srgbClr val="DDC345"/>
                  </a:gs>
                  <a:gs pos="92000">
                    <a:srgbClr val="9A5C19"/>
                  </a:gs>
                  <a:gs pos="0">
                    <a:schemeClr val="accent4">
                      <a:lumMod val="75000"/>
                    </a:schemeClr>
                  </a:gs>
                </a:gsLst>
                <a:lin ang="5400000" scaled="1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2E99E58-3EFC-4841-A42A-5C45D33A4DEC}"/>
              </a:ext>
            </a:extLst>
          </p:cNvPr>
          <p:cNvSpPr txBox="1"/>
          <p:nvPr/>
        </p:nvSpPr>
        <p:spPr>
          <a:xfrm>
            <a:off x="14534707" y="2324100"/>
            <a:ext cx="3886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5400" b="1" dirty="0">
                <a:gradFill>
                  <a:gsLst>
                    <a:gs pos="17000">
                      <a:srgbClr val="DDC345"/>
                    </a:gs>
                    <a:gs pos="92000">
                      <a:srgbClr val="9A5C19"/>
                    </a:gs>
                    <a:gs pos="0">
                      <a:schemeClr val="accent4">
                        <a:lumMod val="75000"/>
                      </a:schemeClr>
                    </a:gs>
                  </a:gsLst>
                  <a:lin ang="5400000" scaled="1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影響力大 </a:t>
            </a:r>
            <a:endParaRPr lang="en-US" altLang="zh-TW" sz="5400" b="1" dirty="0">
              <a:gradFill>
                <a:gsLst>
                  <a:gs pos="17000">
                    <a:srgbClr val="DDC345"/>
                  </a:gs>
                  <a:gs pos="92000">
                    <a:srgbClr val="9A5C19"/>
                  </a:gs>
                  <a:gs pos="0">
                    <a:schemeClr val="accent4">
                      <a:lumMod val="75000"/>
                    </a:schemeClr>
                  </a:gs>
                </a:gsLst>
                <a:lin ang="5400000" scaled="1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5400" b="1" dirty="0">
                <a:gradFill>
                  <a:gsLst>
                    <a:gs pos="17000">
                      <a:srgbClr val="DDC345"/>
                    </a:gs>
                    <a:gs pos="92000">
                      <a:srgbClr val="9A5C19"/>
                    </a:gs>
                    <a:gs pos="0">
                      <a:schemeClr val="accent4">
                        <a:lumMod val="75000"/>
                      </a:schemeClr>
                    </a:gs>
                  </a:gsLst>
                  <a:lin ang="5400000" scaled="1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公信力強！</a:t>
            </a:r>
            <a:endParaRPr lang="en-US" altLang="zh-TW" sz="5400" b="1" dirty="0">
              <a:gradFill>
                <a:gsLst>
                  <a:gs pos="17000">
                    <a:srgbClr val="DDC345"/>
                  </a:gs>
                  <a:gs pos="92000">
                    <a:srgbClr val="9A5C19"/>
                  </a:gs>
                  <a:gs pos="0">
                    <a:schemeClr val="accent4">
                      <a:lumMod val="75000"/>
                    </a:schemeClr>
                  </a:gs>
                </a:gsLst>
                <a:lin ang="5400000" scaled="1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385790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>
            <a:extLst>
              <a:ext uri="{FF2B5EF4-FFF2-40B4-BE49-F238E27FC236}">
                <a16:creationId xmlns:a16="http://schemas.microsoft.com/office/drawing/2014/main" id="{669A9B3E-4867-49BA-A835-78323B2893A6}"/>
              </a:ext>
            </a:extLst>
          </p:cNvPr>
          <p:cNvSpPr txBox="1"/>
          <p:nvPr/>
        </p:nvSpPr>
        <p:spPr>
          <a:xfrm>
            <a:off x="3962400" y="190500"/>
            <a:ext cx="4724400" cy="123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59"/>
              </a:lnSpc>
              <a:spcBef>
                <a:spcPct val="0"/>
              </a:spcBef>
            </a:pPr>
            <a:r>
              <a:rPr lang="en-US" sz="7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5.</a:t>
            </a:r>
            <a:r>
              <a:rPr lang="zh-TW" altLang="en-US" sz="7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頒獎典禮</a:t>
            </a:r>
            <a:endParaRPr lang="en-US" altLang="zh-TW" sz="72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CA5840F1-15B2-4C5D-AAD3-AEAAB3CA59E6}"/>
              </a:ext>
            </a:extLst>
          </p:cNvPr>
          <p:cNvSpPr/>
          <p:nvPr/>
        </p:nvSpPr>
        <p:spPr>
          <a:xfrm>
            <a:off x="2971800" y="1638300"/>
            <a:ext cx="6400800" cy="0"/>
          </a:xfrm>
          <a:prstGeom prst="line">
            <a:avLst/>
          </a:prstGeom>
          <a:ln w="127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098" name="Picture 2" descr="臺北市政府秘書處-新聞稿-臺北電影節頒獎典禮柯文哲頒發卓越貢獻獎">
            <a:extLst>
              <a:ext uri="{FF2B5EF4-FFF2-40B4-BE49-F238E27FC236}">
                <a16:creationId xmlns:a16="http://schemas.microsoft.com/office/drawing/2014/main" id="{20B7A1C4-9C9E-4A25-8E58-A3E4FD7EE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29" y="1899915"/>
            <a:ext cx="5029200" cy="334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第25屆頒獎典禮- 企業經營品質躍升計畫-國家品質獎網站">
            <a:extLst>
              <a:ext uri="{FF2B5EF4-FFF2-40B4-BE49-F238E27FC236}">
                <a16:creationId xmlns:a16="http://schemas.microsoft.com/office/drawing/2014/main" id="{32C6F41B-051D-478A-99B6-E6D0E375F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676900"/>
            <a:ext cx="4975190" cy="3316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700ED34D-7B8F-4DE7-920C-9A35961DCA34}"/>
              </a:ext>
            </a:extLst>
          </p:cNvPr>
          <p:cNvSpPr txBox="1"/>
          <p:nvPr/>
        </p:nvSpPr>
        <p:spPr>
          <a:xfrm>
            <a:off x="7315200" y="2171700"/>
            <a:ext cx="10363200" cy="2217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場地：台北市五星級飯店 </a:t>
            </a: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時間：9/28  PM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0 -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本次活動應邀政府、學者參加與所有入圍公司 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4A2C6D0D-F264-4130-A1D9-D1D16CDB0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40385"/>
              </p:ext>
            </p:extLst>
          </p:nvPr>
        </p:nvGraphicFramePr>
        <p:xfrm>
          <a:off x="7315200" y="4848860"/>
          <a:ext cx="7086600" cy="372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6600">
                  <a:extLst>
                    <a:ext uri="{9D8B030D-6E8A-4147-A177-3AD203B41FA5}">
                      <a16:colId xmlns:a16="http://schemas.microsoft.com/office/drawing/2014/main" val="1308257258"/>
                    </a:ext>
                  </a:extLst>
                </a:gridCol>
              </a:tblGrid>
              <a:tr h="52324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u="none" strike="noStrike" kern="12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節目內容</a:t>
                      </a:r>
                    </a:p>
                  </a:txBody>
                  <a:tcPr>
                    <a:solidFill>
                      <a:srgbClr val="0040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16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開幕致詞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333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建設類獎，共</a:t>
                      </a:r>
                      <a:r>
                        <a:rPr lang="en-US" altLang="zh-TW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zh-TW" alt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項獎項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32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串場表演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62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房仲類獎，共</a:t>
                      </a:r>
                      <a:r>
                        <a:rPr lang="en-US" altLang="zh-TW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zh-TW" alt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項獎項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355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串場表演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363876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房仲類獎，共</a:t>
                      </a:r>
                      <a:r>
                        <a:rPr lang="en-US" altLang="zh-TW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zh-TW" alt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項獎項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621339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團體大合照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476271"/>
                  </a:ext>
                </a:extLst>
              </a:tr>
            </a:tbl>
          </a:graphicData>
        </a:graphic>
      </p:graphicFrame>
      <p:pic>
        <p:nvPicPr>
          <p:cNvPr id="16" name="圖片 15">
            <a:extLst>
              <a:ext uri="{FF2B5EF4-FFF2-40B4-BE49-F238E27FC236}">
                <a16:creationId xmlns:a16="http://schemas.microsoft.com/office/drawing/2014/main" id="{7EAE7F47-40DD-44A1-9DE1-20619C2D04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1" r="27081"/>
          <a:stretch/>
        </p:blipFill>
        <p:spPr>
          <a:xfrm>
            <a:off x="13369857" y="4306111"/>
            <a:ext cx="4176831" cy="5326392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73A03103-4151-46C0-B8D6-E34DC58D0460}"/>
              </a:ext>
            </a:extLst>
          </p:cNvPr>
          <p:cNvSpPr txBox="1"/>
          <p:nvPr/>
        </p:nvSpPr>
        <p:spPr>
          <a:xfrm>
            <a:off x="8686800" y="876300"/>
            <a:ext cx="4495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暫定，將視疫情情況稍做調整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890808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5562600" y="2247900"/>
            <a:ext cx="4553573" cy="7726170"/>
          </a:xfrm>
          <a:prstGeom prst="rect">
            <a:avLst/>
          </a:prstGeom>
          <a:gradFill flip="none" rotWithShape="1">
            <a:gsLst>
              <a:gs pos="0">
                <a:srgbClr val="DFB85B"/>
              </a:gs>
              <a:gs pos="50000">
                <a:srgbClr val="DFB85B">
                  <a:alpha val="80000"/>
                </a:srgbClr>
              </a:gs>
              <a:gs pos="100000">
                <a:srgbClr val="DFB85B">
                  <a:alpha val="6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5B81027-47B8-4CBC-B747-850A591E7BF1}"/>
              </a:ext>
            </a:extLst>
          </p:cNvPr>
          <p:cNvSpPr/>
          <p:nvPr/>
        </p:nvSpPr>
        <p:spPr>
          <a:xfrm>
            <a:off x="1524000" y="590371"/>
            <a:ext cx="64007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7200" b="1" spc="600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論壇會後宣傳</a:t>
            </a:r>
          </a:p>
        </p:txBody>
      </p:sp>
      <p:pic>
        <p:nvPicPr>
          <p:cNvPr id="4" name="圖片 3" descr="中時報樣-2021.01.24(大健康論壇第一場).jpg">
            <a:extLst>
              <a:ext uri="{FF2B5EF4-FFF2-40B4-BE49-F238E27FC236}">
                <a16:creationId xmlns:a16="http://schemas.microsoft.com/office/drawing/2014/main" id="{B742B198-A2EA-441F-A534-C2144A19E7A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04134" y="2247899"/>
            <a:ext cx="4530466" cy="768628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BE426802-A5E5-4DBD-9E55-E644EA669BEC}"/>
              </a:ext>
            </a:extLst>
          </p:cNvPr>
          <p:cNvSpPr txBox="1"/>
          <p:nvPr/>
        </p:nvSpPr>
        <p:spPr>
          <a:xfrm>
            <a:off x="10058400" y="9650968"/>
            <a:ext cx="144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畫面示意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98774E5-2B2F-4F94-8639-5013A252292D}"/>
              </a:ext>
            </a:extLst>
          </p:cNvPr>
          <p:cNvSpPr/>
          <p:nvPr/>
        </p:nvSpPr>
        <p:spPr>
          <a:xfrm>
            <a:off x="12813760" y="9333604"/>
            <a:ext cx="2487874" cy="338554"/>
          </a:xfrm>
          <a:prstGeom prst="rect">
            <a:avLst/>
          </a:prstGeom>
          <a:solidFill>
            <a:schemeClr val="bg2">
              <a:lumMod val="90000"/>
              <a:alpha val="69804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     報導內容同步曝光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" name="Picture 2" descr="http://a2.mzstatic.com/us/r30/Purple69/v4/b2/30/1b/b2301b1e-995b-ac4b-14e8-c1f18744f642/icon175x175.jpeg">
            <a:extLst>
              <a:ext uri="{FF2B5EF4-FFF2-40B4-BE49-F238E27FC236}">
                <a16:creationId xmlns:a16="http://schemas.microsoft.com/office/drawing/2014/main" id="{33CBF5FB-A86C-464C-A2C2-8B50ECD89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33644" y="8624951"/>
            <a:ext cx="1143000" cy="109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14" descr="unnamed.jpg">
            <a:extLst>
              <a:ext uri="{FF2B5EF4-FFF2-40B4-BE49-F238E27FC236}">
                <a16:creationId xmlns:a16="http://schemas.microsoft.com/office/drawing/2014/main" id="{5D3D96EB-64E6-4E7E-AB54-D60EA2B9970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541017" y="8630826"/>
            <a:ext cx="1082441" cy="1082441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grpSp>
        <p:nvGrpSpPr>
          <p:cNvPr id="18" name="群組 17"/>
          <p:cNvGrpSpPr/>
          <p:nvPr/>
        </p:nvGrpSpPr>
        <p:grpSpPr>
          <a:xfrm>
            <a:off x="10252381" y="3299059"/>
            <a:ext cx="1615841" cy="1615841"/>
            <a:chOff x="10252381" y="1516179"/>
            <a:chExt cx="1615841" cy="1615841"/>
          </a:xfrm>
        </p:grpSpPr>
        <p:grpSp>
          <p:nvGrpSpPr>
            <p:cNvPr id="16" name="群組 15"/>
            <p:cNvGrpSpPr/>
            <p:nvPr/>
          </p:nvGrpSpPr>
          <p:grpSpPr>
            <a:xfrm>
              <a:off x="10252381" y="1516179"/>
              <a:ext cx="1615841" cy="1615841"/>
              <a:chOff x="9982200" y="1562100"/>
              <a:chExt cx="1615841" cy="1615841"/>
            </a:xfrm>
          </p:grpSpPr>
          <p:sp>
            <p:nvSpPr>
              <p:cNvPr id="2" name="橢圓 1"/>
              <p:cNvSpPr/>
              <p:nvPr/>
            </p:nvSpPr>
            <p:spPr>
              <a:xfrm>
                <a:off x="9982200" y="1562100"/>
                <a:ext cx="1615841" cy="1615841"/>
              </a:xfrm>
              <a:prstGeom prst="ellipse">
                <a:avLst/>
              </a:prstGeom>
              <a:gradFill>
                <a:gsLst>
                  <a:gs pos="0">
                    <a:srgbClr val="BD9230"/>
                  </a:gs>
                  <a:gs pos="100000">
                    <a:srgbClr val="DDC345"/>
                  </a:gs>
                  <a:gs pos="48000">
                    <a:srgbClr val="9A5C19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" name="橢圓 4"/>
              <p:cNvSpPr/>
              <p:nvPr/>
            </p:nvSpPr>
            <p:spPr>
              <a:xfrm>
                <a:off x="10028120" y="1608020"/>
                <a:ext cx="1524000" cy="152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7" name="文字方塊 16"/>
            <p:cNvSpPr txBox="1"/>
            <p:nvPr/>
          </p:nvSpPr>
          <p:spPr>
            <a:xfrm>
              <a:off x="10515600" y="1790700"/>
              <a:ext cx="10745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記者撰稿</a:t>
              </a:r>
              <a:endPara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12155039" y="3299059"/>
            <a:ext cx="1615841" cy="1615841"/>
            <a:chOff x="10252381" y="1516179"/>
            <a:chExt cx="1615841" cy="1615841"/>
          </a:xfrm>
        </p:grpSpPr>
        <p:grpSp>
          <p:nvGrpSpPr>
            <p:cNvPr id="20" name="群組 19"/>
            <p:cNvGrpSpPr/>
            <p:nvPr/>
          </p:nvGrpSpPr>
          <p:grpSpPr>
            <a:xfrm>
              <a:off x="10252381" y="1516179"/>
              <a:ext cx="1615841" cy="1615841"/>
              <a:chOff x="9982200" y="1562100"/>
              <a:chExt cx="1615841" cy="1615841"/>
            </a:xfrm>
          </p:grpSpPr>
          <p:sp>
            <p:nvSpPr>
              <p:cNvPr id="22" name="橢圓 21"/>
              <p:cNvSpPr/>
              <p:nvPr/>
            </p:nvSpPr>
            <p:spPr>
              <a:xfrm>
                <a:off x="9982200" y="1562100"/>
                <a:ext cx="1615841" cy="1615841"/>
              </a:xfrm>
              <a:prstGeom prst="ellipse">
                <a:avLst/>
              </a:prstGeom>
              <a:gradFill>
                <a:gsLst>
                  <a:gs pos="0">
                    <a:srgbClr val="BD9230"/>
                  </a:gs>
                  <a:gs pos="100000">
                    <a:srgbClr val="DDC345"/>
                  </a:gs>
                  <a:gs pos="48000">
                    <a:srgbClr val="9A5C19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橢圓 22"/>
              <p:cNvSpPr/>
              <p:nvPr/>
            </p:nvSpPr>
            <p:spPr>
              <a:xfrm>
                <a:off x="10028120" y="1608020"/>
                <a:ext cx="1524000" cy="152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1" name="文字方塊 20"/>
            <p:cNvSpPr txBox="1"/>
            <p:nvPr/>
          </p:nvSpPr>
          <p:spPr>
            <a:xfrm>
              <a:off x="10515600" y="1790700"/>
              <a:ext cx="10745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專業編輯</a:t>
              </a:r>
              <a:endPara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14057697" y="3299059"/>
            <a:ext cx="1615841" cy="1615841"/>
            <a:chOff x="10252381" y="1516179"/>
            <a:chExt cx="1615841" cy="1615841"/>
          </a:xfrm>
        </p:grpSpPr>
        <p:grpSp>
          <p:nvGrpSpPr>
            <p:cNvPr id="25" name="群組 24"/>
            <p:cNvGrpSpPr/>
            <p:nvPr/>
          </p:nvGrpSpPr>
          <p:grpSpPr>
            <a:xfrm>
              <a:off x="10252381" y="1516179"/>
              <a:ext cx="1615841" cy="1615841"/>
              <a:chOff x="9982200" y="1562100"/>
              <a:chExt cx="1615841" cy="1615841"/>
            </a:xfrm>
          </p:grpSpPr>
          <p:sp>
            <p:nvSpPr>
              <p:cNvPr id="27" name="橢圓 26"/>
              <p:cNvSpPr/>
              <p:nvPr/>
            </p:nvSpPr>
            <p:spPr>
              <a:xfrm>
                <a:off x="9982200" y="1562100"/>
                <a:ext cx="1615841" cy="1615841"/>
              </a:xfrm>
              <a:prstGeom prst="ellipse">
                <a:avLst/>
              </a:prstGeom>
              <a:gradFill>
                <a:gsLst>
                  <a:gs pos="0">
                    <a:srgbClr val="BD9230"/>
                  </a:gs>
                  <a:gs pos="100000">
                    <a:srgbClr val="DDC345"/>
                  </a:gs>
                  <a:gs pos="48000">
                    <a:srgbClr val="9A5C19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8" name="橢圓 27"/>
              <p:cNvSpPr/>
              <p:nvPr/>
            </p:nvSpPr>
            <p:spPr>
              <a:xfrm>
                <a:off x="10028120" y="1608020"/>
                <a:ext cx="1524000" cy="152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6" name="文字方塊 25"/>
            <p:cNvSpPr txBox="1"/>
            <p:nvPr/>
          </p:nvSpPr>
          <p:spPr>
            <a:xfrm>
              <a:off x="10515600" y="1790700"/>
              <a:ext cx="10745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美編設計</a:t>
              </a:r>
              <a:endPara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15960355" y="3299059"/>
            <a:ext cx="1615841" cy="1615841"/>
            <a:chOff x="10252381" y="1516179"/>
            <a:chExt cx="1615841" cy="1615841"/>
          </a:xfrm>
        </p:grpSpPr>
        <p:grpSp>
          <p:nvGrpSpPr>
            <p:cNvPr id="30" name="群組 29"/>
            <p:cNvGrpSpPr/>
            <p:nvPr/>
          </p:nvGrpSpPr>
          <p:grpSpPr>
            <a:xfrm>
              <a:off x="10252381" y="1516179"/>
              <a:ext cx="1615841" cy="1615841"/>
              <a:chOff x="9982200" y="1562100"/>
              <a:chExt cx="1615841" cy="1615841"/>
            </a:xfrm>
          </p:grpSpPr>
          <p:sp>
            <p:nvSpPr>
              <p:cNvPr id="32" name="橢圓 31"/>
              <p:cNvSpPr/>
              <p:nvPr/>
            </p:nvSpPr>
            <p:spPr>
              <a:xfrm>
                <a:off x="9982200" y="1562100"/>
                <a:ext cx="1615841" cy="1615841"/>
              </a:xfrm>
              <a:prstGeom prst="ellipse">
                <a:avLst/>
              </a:prstGeom>
              <a:gradFill>
                <a:gsLst>
                  <a:gs pos="0">
                    <a:srgbClr val="BD9230"/>
                  </a:gs>
                  <a:gs pos="100000">
                    <a:srgbClr val="DDC345"/>
                  </a:gs>
                  <a:gs pos="48000">
                    <a:srgbClr val="9A5C19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橢圓 32"/>
              <p:cNvSpPr/>
              <p:nvPr/>
            </p:nvSpPr>
            <p:spPr>
              <a:xfrm>
                <a:off x="10028120" y="1608020"/>
                <a:ext cx="1524000" cy="152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1" name="文字方塊 30"/>
            <p:cNvSpPr txBox="1"/>
            <p:nvPr/>
          </p:nvSpPr>
          <p:spPr>
            <a:xfrm>
              <a:off x="10522626" y="1790700"/>
              <a:ext cx="10745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同步轉載</a:t>
              </a:r>
              <a:endPara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5530376" y="2171700"/>
            <a:ext cx="4909024" cy="455783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向右箭號 34"/>
          <p:cNvSpPr/>
          <p:nvPr/>
        </p:nvSpPr>
        <p:spPr>
          <a:xfrm>
            <a:off x="10547824" y="2247900"/>
            <a:ext cx="304800" cy="30480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文字方塊 35"/>
          <p:cNvSpPr txBox="1"/>
          <p:nvPr/>
        </p:nvSpPr>
        <p:spPr>
          <a:xfrm>
            <a:off x="10831701" y="2227373"/>
            <a:ext cx="562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專屬特色報眉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專屬標題及放置相關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LOGO</a:t>
            </a:r>
          </a:p>
        </p:txBody>
      </p:sp>
      <p:sp>
        <p:nvSpPr>
          <p:cNvPr id="37" name="文字方塊 36"/>
          <p:cNvSpPr txBox="1"/>
          <p:nvPr/>
        </p:nvSpPr>
        <p:spPr>
          <a:xfrm>
            <a:off x="10439553" y="5372100"/>
            <a:ext cx="49874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精準標題吸引民眾閱讀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內容精華完整呈現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論壇貴賓獨立版面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深化內容、議題討論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數位同步完整轉載</a:t>
            </a:r>
          </a:p>
        </p:txBody>
      </p:sp>
      <p:sp>
        <p:nvSpPr>
          <p:cNvPr id="39" name="矩形 38"/>
          <p:cNvSpPr/>
          <p:nvPr/>
        </p:nvSpPr>
        <p:spPr>
          <a:xfrm>
            <a:off x="732607" y="2247900"/>
            <a:ext cx="4553573" cy="7726170"/>
          </a:xfrm>
          <a:prstGeom prst="rect">
            <a:avLst/>
          </a:prstGeom>
          <a:gradFill flip="none" rotWithShape="1">
            <a:gsLst>
              <a:gs pos="0">
                <a:srgbClr val="DFB85B"/>
              </a:gs>
              <a:gs pos="50000">
                <a:srgbClr val="DFB85B">
                  <a:alpha val="80000"/>
                </a:srgbClr>
              </a:gs>
              <a:gs pos="100000">
                <a:srgbClr val="DFB85B">
                  <a:alpha val="6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40" name="Picture 2" descr="D:\Data\Desktop\大健康\2021-1-25 上午 10-52-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7582" y="2241125"/>
            <a:ext cx="4602243" cy="758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492595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6CD99AEC-6B54-43A8-9709-2C21E736D77E}"/>
              </a:ext>
            </a:extLst>
          </p:cNvPr>
          <p:cNvSpPr txBox="1"/>
          <p:nvPr/>
        </p:nvSpPr>
        <p:spPr>
          <a:xfrm>
            <a:off x="1257300" y="190500"/>
            <a:ext cx="15582900" cy="123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59"/>
              </a:lnSpc>
              <a:spcBef>
                <a:spcPct val="0"/>
              </a:spcBef>
            </a:pPr>
            <a:r>
              <a:rPr lang="zh-TW" altLang="en-US" sz="7200" b="1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合作權益</a:t>
            </a:r>
            <a:endParaRPr lang="en-US" sz="7200" b="1" dirty="0">
              <a:solidFill>
                <a:schemeClr val="bg1"/>
              </a:solidFill>
              <a:effectLst>
                <a:glow rad="215900">
                  <a:schemeClr val="tx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0D7B52A-A11F-4DDE-B125-31634D244741}"/>
              </a:ext>
            </a:extLst>
          </p:cNvPr>
          <p:cNvSpPr txBox="1"/>
          <p:nvPr/>
        </p:nvSpPr>
        <p:spPr>
          <a:xfrm>
            <a:off x="2819400" y="8572500"/>
            <a:ext cx="228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參考示意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4" name="object 7">
            <a:extLst>
              <a:ext uri="{FF2B5EF4-FFF2-40B4-BE49-F238E27FC236}">
                <a16:creationId xmlns:a16="http://schemas.microsoft.com/office/drawing/2014/main" id="{69B2BD74-F7EE-46B0-BB43-C3D76BC179E1}"/>
              </a:ext>
            </a:extLst>
          </p:cNvPr>
          <p:cNvGrpSpPr/>
          <p:nvPr/>
        </p:nvGrpSpPr>
        <p:grpSpPr>
          <a:xfrm>
            <a:off x="2895600" y="2488721"/>
            <a:ext cx="13190219" cy="7048500"/>
            <a:chOff x="2438400" y="1638300"/>
            <a:chExt cx="14333219" cy="7962900"/>
          </a:xfrm>
        </p:grpSpPr>
        <p:sp>
          <p:nvSpPr>
            <p:cNvPr id="35" name="object 8">
              <a:extLst>
                <a:ext uri="{FF2B5EF4-FFF2-40B4-BE49-F238E27FC236}">
                  <a16:creationId xmlns:a16="http://schemas.microsoft.com/office/drawing/2014/main" id="{3B361AC1-43F6-4EED-B8F3-6DDCC1F90640}"/>
                </a:ext>
              </a:extLst>
            </p:cNvPr>
            <p:cNvSpPr/>
            <p:nvPr/>
          </p:nvSpPr>
          <p:spPr>
            <a:xfrm>
              <a:off x="2438400" y="1638300"/>
              <a:ext cx="5625084" cy="79629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9">
              <a:extLst>
                <a:ext uri="{FF2B5EF4-FFF2-40B4-BE49-F238E27FC236}">
                  <a16:creationId xmlns:a16="http://schemas.microsoft.com/office/drawing/2014/main" id="{BCAA7E0E-2288-484C-9F79-E97604EAB342}"/>
                </a:ext>
              </a:extLst>
            </p:cNvPr>
            <p:cNvSpPr/>
            <p:nvPr/>
          </p:nvSpPr>
          <p:spPr>
            <a:xfrm>
              <a:off x="8382000" y="4610100"/>
              <a:ext cx="8389619" cy="47198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2">
            <a:extLst>
              <a:ext uri="{FF2B5EF4-FFF2-40B4-BE49-F238E27FC236}">
                <a16:creationId xmlns:a16="http://schemas.microsoft.com/office/drawing/2014/main" id="{98EA5718-45F9-4C45-A09E-0019AADC7C6F}"/>
              </a:ext>
            </a:extLst>
          </p:cNvPr>
          <p:cNvSpPr/>
          <p:nvPr/>
        </p:nvSpPr>
        <p:spPr>
          <a:xfrm>
            <a:off x="1905761" y="8649461"/>
            <a:ext cx="15240000" cy="1066800"/>
          </a:xfrm>
          <a:custGeom>
            <a:avLst/>
            <a:gdLst/>
            <a:ahLst/>
            <a:cxnLst/>
            <a:rect l="l" t="t" r="r" b="b"/>
            <a:pathLst>
              <a:path w="15240000" h="1066800">
                <a:moveTo>
                  <a:pt x="0" y="1066800"/>
                </a:moveTo>
                <a:lnTo>
                  <a:pt x="6248399" y="1066800"/>
                </a:lnTo>
                <a:lnTo>
                  <a:pt x="6248399" y="381000"/>
                </a:lnTo>
                <a:lnTo>
                  <a:pt x="0" y="381000"/>
                </a:lnTo>
                <a:lnTo>
                  <a:pt x="0" y="1066800"/>
                </a:lnTo>
                <a:close/>
              </a:path>
              <a:path w="15240000" h="1066800">
                <a:moveTo>
                  <a:pt x="6324599" y="914400"/>
                </a:moveTo>
                <a:lnTo>
                  <a:pt x="15240000" y="914400"/>
                </a:lnTo>
                <a:lnTo>
                  <a:pt x="15240000" y="0"/>
                </a:lnTo>
                <a:lnTo>
                  <a:pt x="6324599" y="0"/>
                </a:lnTo>
                <a:lnTo>
                  <a:pt x="6324599" y="91440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3">
            <a:extLst>
              <a:ext uri="{FF2B5EF4-FFF2-40B4-BE49-F238E27FC236}">
                <a16:creationId xmlns:a16="http://schemas.microsoft.com/office/drawing/2014/main" id="{265706DE-40F6-4DE7-A4F0-91324A4003B1}"/>
              </a:ext>
            </a:extLst>
          </p:cNvPr>
          <p:cNvSpPr txBox="1"/>
          <p:nvPr/>
        </p:nvSpPr>
        <p:spPr>
          <a:xfrm>
            <a:off x="1219200" y="8496300"/>
            <a:ext cx="163703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1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(參考示意)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endParaRPr>
          </a:p>
        </p:txBody>
      </p:sp>
      <p:sp>
        <p:nvSpPr>
          <p:cNvPr id="42" name="AutoShape 7">
            <a:extLst>
              <a:ext uri="{FF2B5EF4-FFF2-40B4-BE49-F238E27FC236}">
                <a16:creationId xmlns:a16="http://schemas.microsoft.com/office/drawing/2014/main" id="{42DF9866-0EF2-47E3-BBCC-669C5FF22EF8}"/>
              </a:ext>
            </a:extLst>
          </p:cNvPr>
          <p:cNvSpPr/>
          <p:nvPr/>
        </p:nvSpPr>
        <p:spPr>
          <a:xfrm>
            <a:off x="5981700" y="1638300"/>
            <a:ext cx="6400800" cy="0"/>
          </a:xfrm>
          <a:prstGeom prst="line">
            <a:avLst/>
          </a:prstGeom>
          <a:ln w="127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C8F010A-6F61-4461-93DD-95C7FDF22800}"/>
              </a:ext>
            </a:extLst>
          </p:cNvPr>
          <p:cNvSpPr txBox="1"/>
          <p:nvPr/>
        </p:nvSpPr>
        <p:spPr>
          <a:xfrm>
            <a:off x="8365229" y="2526821"/>
            <a:ext cx="5579371" cy="20313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各式</a:t>
            </a:r>
            <a:r>
              <a:rPr lang="zh-TW" altLang="en-US" sz="4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宣傳製作物露出</a:t>
            </a:r>
            <a:endParaRPr lang="en-US" altLang="zh-TW" sz="3600" b="1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品牌</a:t>
            </a:r>
            <a:r>
              <a:rPr lang="zh-TW" altLang="en-US" sz="44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LOGO露出</a:t>
            </a:r>
          </a:p>
        </p:txBody>
      </p:sp>
    </p:spTree>
    <p:extLst>
      <p:ext uri="{BB962C8B-B14F-4D97-AF65-F5344CB8AC3E}">
        <p14:creationId xmlns:p14="http://schemas.microsoft.com/office/powerpoint/2010/main" val="248435061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6CD99AEC-6B54-43A8-9709-2C21E736D77E}"/>
              </a:ext>
            </a:extLst>
          </p:cNvPr>
          <p:cNvSpPr txBox="1"/>
          <p:nvPr/>
        </p:nvSpPr>
        <p:spPr>
          <a:xfrm>
            <a:off x="1257300" y="190500"/>
            <a:ext cx="15582900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59"/>
              </a:lnSpc>
              <a:spcBef>
                <a:spcPct val="0"/>
              </a:spcBef>
            </a:pPr>
            <a:r>
              <a:rPr lang="en-US" altLang="zh-TW" sz="7200" b="1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TW" altLang="en-US" sz="7200" b="1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房地產金牌卓越評鑑</a:t>
            </a:r>
            <a:r>
              <a:rPr lang="en-US" altLang="zh-TW" sz="7200" b="1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lang="zh-TW" altLang="en-US" sz="7200" b="1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專案規劃</a:t>
            </a:r>
            <a:endParaRPr lang="en-US" sz="7200" b="1" dirty="0">
              <a:solidFill>
                <a:schemeClr val="bg1"/>
              </a:solidFill>
              <a:effectLst>
                <a:glow rad="215900">
                  <a:schemeClr val="tx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0D7B52A-A11F-4DDE-B125-31634D244741}"/>
              </a:ext>
            </a:extLst>
          </p:cNvPr>
          <p:cNvSpPr txBox="1"/>
          <p:nvPr/>
        </p:nvSpPr>
        <p:spPr>
          <a:xfrm>
            <a:off x="2819400" y="8572500"/>
            <a:ext cx="228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參考示意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object 13">
            <a:extLst>
              <a:ext uri="{FF2B5EF4-FFF2-40B4-BE49-F238E27FC236}">
                <a16:creationId xmlns:a16="http://schemas.microsoft.com/office/drawing/2014/main" id="{265706DE-40F6-4DE7-A4F0-91324A4003B1}"/>
              </a:ext>
            </a:extLst>
          </p:cNvPr>
          <p:cNvSpPr txBox="1"/>
          <p:nvPr/>
        </p:nvSpPr>
        <p:spPr>
          <a:xfrm>
            <a:off x="1219200" y="8496300"/>
            <a:ext cx="163703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1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(參考示意)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endParaRPr>
          </a:p>
        </p:txBody>
      </p:sp>
      <p:sp>
        <p:nvSpPr>
          <p:cNvPr id="42" name="AutoShape 7">
            <a:extLst>
              <a:ext uri="{FF2B5EF4-FFF2-40B4-BE49-F238E27FC236}">
                <a16:creationId xmlns:a16="http://schemas.microsoft.com/office/drawing/2014/main" id="{42DF9866-0EF2-47E3-BBCC-669C5FF22EF8}"/>
              </a:ext>
            </a:extLst>
          </p:cNvPr>
          <p:cNvSpPr/>
          <p:nvPr/>
        </p:nvSpPr>
        <p:spPr>
          <a:xfrm>
            <a:off x="5981700" y="1638300"/>
            <a:ext cx="6400800" cy="0"/>
          </a:xfrm>
          <a:prstGeom prst="line">
            <a:avLst/>
          </a:prstGeom>
          <a:ln w="127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2B90549F-001A-4B63-A303-355383AE1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351794"/>
              </p:ext>
            </p:extLst>
          </p:nvPr>
        </p:nvGraphicFramePr>
        <p:xfrm>
          <a:off x="990600" y="1612902"/>
          <a:ext cx="16483504" cy="754851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88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4172">
                  <a:extLst>
                    <a:ext uri="{9D8B030D-6E8A-4147-A177-3AD203B41FA5}">
                      <a16:colId xmlns:a16="http://schemas.microsoft.com/office/drawing/2014/main" val="4270813670"/>
                    </a:ext>
                  </a:extLst>
                </a:gridCol>
                <a:gridCol w="9557533">
                  <a:extLst>
                    <a:ext uri="{9D8B030D-6E8A-4147-A177-3AD203B41FA5}">
                      <a16:colId xmlns:a16="http://schemas.microsoft.com/office/drawing/2014/main" val="3644122815"/>
                    </a:ext>
                  </a:extLst>
                </a:gridCol>
                <a:gridCol w="1476098">
                  <a:extLst>
                    <a:ext uri="{9D8B030D-6E8A-4147-A177-3AD203B41FA5}">
                      <a16:colId xmlns:a16="http://schemas.microsoft.com/office/drawing/2014/main" val="365309566"/>
                    </a:ext>
                  </a:extLst>
                </a:gridCol>
                <a:gridCol w="1566808">
                  <a:extLst>
                    <a:ext uri="{9D8B030D-6E8A-4147-A177-3AD203B41FA5}">
                      <a16:colId xmlns:a16="http://schemas.microsoft.com/office/drawing/2014/main" val="1771445080"/>
                    </a:ext>
                  </a:extLst>
                </a:gridCol>
              </a:tblGrid>
              <a:tr h="34878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Verdana" panose="020B0604030504040204" pitchFamily="34" charset="0"/>
                        </a:rPr>
                        <a:t>策略</a:t>
                      </a: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D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版位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Verdana" panose="020B0604030504040204" pitchFamily="34" charset="0"/>
                      </a:endParaRP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D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規格</a:t>
                      </a: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D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數量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Verdana" panose="020B0604030504040204" pitchFamily="34" charset="0"/>
                      </a:endParaRP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D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媒體價值</a:t>
                      </a:r>
                      <a:endParaRPr lang="zh-TW" altLang="en-US" sz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Verdana" panose="020B0604030504040204" pitchFamily="34" charset="0"/>
                      </a:endParaRP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D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711210"/>
                  </a:ext>
                </a:extLst>
              </a:tr>
              <a:tr h="34878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平面報導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中國時報廣編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新聞報導二圖兩文 半版 </a:t>
                      </a:r>
                      <a:r>
                        <a:rPr lang="en-US" altLang="zh-TW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中時新聞網同步露出</a:t>
                      </a:r>
                      <a:r>
                        <a:rPr lang="en-US" altLang="zh-TW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630,000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024771"/>
                  </a:ext>
                </a:extLst>
              </a:tr>
              <a:tr h="481223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影音報導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SOT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影音拍攝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攝影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單機作業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pPr algn="l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提供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SOT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腳本大綱，後製鏡面為中時新聞網固定的版型。</a:t>
                      </a:r>
                    </a:p>
                    <a:p>
                      <a:pPr algn="l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可提供拍攝與剪輯，影片長度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90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秒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以下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超過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90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秒價格另計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250,000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484911"/>
                  </a:ext>
                </a:extLst>
              </a:tr>
              <a:tr h="41928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撰稿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文章標題：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字內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含標點符號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b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廣編內文</a:t>
                      </a:r>
                      <a:b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•800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字以內的純文字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含標點符號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+ 2-3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張圖片</a:t>
                      </a:r>
                      <a:r>
                        <a:rPr lang="zh-TW" alt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•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配圖片說明，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字內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含標點符號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)+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圖片來源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(XXX/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提供；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XXX/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攝影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b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•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文末最多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個連結，需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&lt;14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字</a:t>
                      </a:r>
                      <a:b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圖片格式：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JPG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檔，寬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&gt;1024 Pixels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，小於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100K</a:t>
                      </a:r>
                      <a:b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內容來源：公司名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人名*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 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中時新聞網 業務名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 OR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中時新聞網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綜合報導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297760"/>
                  </a:ext>
                </a:extLst>
              </a:tr>
              <a:tr h="70512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新聞報導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272962"/>
                  </a:ext>
                </a:extLst>
              </a:tr>
              <a:tr h="64163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焦點大圖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1.656X429&lt;70K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jpg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，圖字上標，右上標註特別企劃，刊登位置第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則，避開下方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656*135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，不可外連</a:t>
                      </a:r>
                    </a:p>
                    <a:p>
                      <a:pPr algn="l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上架時間正常為當日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9:00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到隔天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8:59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，如有其它時間調整，請依照特殊配合提早一天前通知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手機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Web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版及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APP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同步露出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150,000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40481"/>
                  </a:ext>
                </a:extLst>
              </a:tr>
              <a:tr h="41872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粉絲團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PO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以圖帶文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標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字內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文不限</a:t>
                      </a:r>
                      <a:b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依可發文時段定版，如有特殊配合請提早一天前通知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  </a:t>
                      </a:r>
                      <a:r>
                        <a:rPr lang="en-US" altLang="zh-TW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萬觀看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150,000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348903"/>
                  </a:ext>
                </a:extLst>
              </a:tr>
              <a:tr h="158849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圖文報導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撰稿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zh-TW" alt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規格同上</a:t>
                      </a:r>
                      <a:endParaRPr lang="en-US" altLang="zh-TW" sz="16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1</a:t>
                      </a:r>
                      <a:r>
                        <a:rPr lang="zh-TW" altLang="en-US" sz="1600" dirty="0"/>
                        <a:t>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112,000</a:t>
                      </a:r>
                      <a:endParaRPr lang="zh-TW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321495"/>
                  </a:ext>
                </a:extLst>
              </a:tr>
              <a:tr h="12836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新聞報導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TW" altLang="en-US" sz="19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196732"/>
                  </a:ext>
                </a:extLst>
              </a:tr>
              <a:tr h="25028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粉絲團</a:t>
                      </a:r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PO</a:t>
                      </a:r>
                      <a:r>
                        <a:rPr lang="zh-TW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文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規格同上</a:t>
                      </a:r>
                      <a:endParaRPr lang="en-US" altLang="zh-TW" sz="16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1</a:t>
                      </a:r>
                      <a:r>
                        <a:rPr lang="zh-TW" altLang="en-US" sz="1600" dirty="0"/>
                        <a:t>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150,000</a:t>
                      </a:r>
                      <a:endParaRPr lang="zh-TW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47793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焦點大圖</a:t>
                      </a:r>
                      <a:endParaRPr lang="en-US" altLang="zh-TW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規格同上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1</a:t>
                      </a:r>
                      <a:r>
                        <a:rPr lang="zh-TW" altLang="en-US" sz="1600" dirty="0"/>
                        <a:t>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150,000</a:t>
                      </a:r>
                      <a:endParaRPr lang="zh-TW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556781"/>
                  </a:ext>
                </a:extLst>
              </a:tr>
              <a:tr h="152400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廣告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Banner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Mobile</a:t>
                      </a:r>
                      <a:r>
                        <a:rPr lang="zh-TW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蓋台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320X480&lt;100K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jpg/gif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倫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or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包版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天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300,000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Mobile</a:t>
                      </a:r>
                      <a:r>
                        <a:rPr lang="zh-TW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內頁</a:t>
                      </a:r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Top Banner</a:t>
                      </a:r>
                      <a:endParaRPr lang="zh-TW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300X250&lt;100K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jpg/gif/html5 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700,000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105,000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Mobile</a:t>
                      </a:r>
                      <a:r>
                        <a:rPr lang="zh-TW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文中</a:t>
                      </a:r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Banner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320X480&lt;100K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jpg/gif/html5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，滾動視差效果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700,000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126,000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92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Mobile</a:t>
                      </a:r>
                      <a:r>
                        <a:rPr lang="zh-TW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文末</a:t>
                      </a:r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Banner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300X250&lt;100K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jpg/gif/html5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1,200,000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120,000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424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*如媒體產品有變更，請以上刊時的版型(產品)為主。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*以上廣告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BANNER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不含製圖、設計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*如媒體產品有變更，請以上刊時的版型(產品)為主。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*拍攝地點限北北基，其餘地點費用另計。 若有額外需求支出，如合作藝人、網紅、專家、主持人、妝髮等，費用另計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總價值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2,355,000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文本框 4"/>
          <p:cNvSpPr txBox="1"/>
          <p:nvPr/>
        </p:nvSpPr>
        <p:spPr>
          <a:xfrm>
            <a:off x="11430000" y="9174118"/>
            <a:ext cx="66992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600" b="1" u="sng" spc="4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專案優惠價 </a:t>
            </a:r>
            <a:r>
              <a:rPr lang="en-US" altLang="zh-TW" sz="4800" b="1" u="sng" spc="4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4400" b="1" u="sng" spc="4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  <a:r>
              <a:rPr lang="zh-TW" altLang="en-US" sz="3600" b="1" u="sng" spc="4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b="1" u="sng" spc="4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u="sng" spc="4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未稅</a:t>
            </a:r>
            <a:r>
              <a:rPr lang="en-US" altLang="zh-TW" sz="3600" b="1" u="sng" spc="4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600" b="1" u="sng" spc="45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401517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1959;p94"/>
          <p:cNvSpPr/>
          <p:nvPr/>
        </p:nvSpPr>
        <p:spPr>
          <a:xfrm>
            <a:off x="609600" y="1422319"/>
            <a:ext cx="4819124" cy="816167"/>
          </a:xfrm>
          <a:prstGeom prst="roundRect">
            <a:avLst>
              <a:gd name="adj" fmla="val 16667"/>
            </a:avLst>
          </a:prstGeom>
          <a:solidFill>
            <a:srgbClr val="E1E0D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2800"/>
            </a:pPr>
            <a:r>
              <a:rPr lang="en-US" altLang="zh-TW" sz="4200" dirty="0">
                <a:latin typeface="Microsoft JhengHei"/>
                <a:ea typeface="Microsoft JhengHei"/>
                <a:cs typeface="Microsoft JhengHei"/>
                <a:sym typeface="Microsoft JhengHei"/>
              </a:rPr>
              <a:t>SOT</a:t>
            </a:r>
            <a:r>
              <a:rPr lang="zh-TW" altLang="en-US" sz="4200" dirty="0">
                <a:latin typeface="Microsoft JhengHei"/>
                <a:ea typeface="Microsoft JhengHei"/>
                <a:cs typeface="Microsoft JhengHei"/>
                <a:sym typeface="Microsoft JhengHei"/>
              </a:rPr>
              <a:t>影音新聞拍攝</a:t>
            </a:r>
            <a:endParaRPr sz="4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42" name="Google Shape;1965;p94"/>
          <p:cNvGraphicFramePr/>
          <p:nvPr>
            <p:extLst>
              <p:ext uri="{D42A27DB-BD31-4B8C-83A1-F6EECF244321}">
                <p14:modId xmlns:p14="http://schemas.microsoft.com/office/powerpoint/2010/main" val="3616688663"/>
              </p:ext>
            </p:extLst>
          </p:nvPr>
        </p:nvGraphicFramePr>
        <p:xfrm>
          <a:off x="7086600" y="2019300"/>
          <a:ext cx="9600203" cy="3269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23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6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126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TW" sz="2400" b="1" i="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版位</a:t>
                      </a:r>
                      <a:endParaRPr sz="2400" b="1" i="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廣告規格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80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TW" sz="24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sot影片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37138" marR="137138" marT="137138" marB="137138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TW" sz="240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</a:t>
                      </a:r>
                      <a:r>
                        <a:rPr lang="zh-TW" sz="2400" b="0" i="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.攝影(單機作業)</a:t>
                      </a:r>
                      <a:endParaRPr sz="2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TW" sz="2400" b="0" i="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2.提供SOT腳本大綱，後製鏡面為中時新聞網固定的版型。</a:t>
                      </a:r>
                      <a:endParaRPr sz="2400" b="0" i="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TW" sz="2400" b="0" i="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3.可提供拍攝與剪輯</a:t>
                      </a:r>
                      <a:r>
                        <a:rPr lang="zh-TW" sz="240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，影片長度90秒(含)以下</a:t>
                      </a:r>
                      <a:endParaRPr sz="240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TW" sz="2400" b="0" i="0" u="none" strike="noStrike" cap="none" dirty="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備註：</a:t>
                      </a:r>
                      <a:endParaRPr sz="2400" b="0" i="0" u="none" strike="noStrike" cap="none" dirty="0"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TW" sz="2400" b="0" i="0" u="none" strike="noStrike" cap="none" dirty="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影片拍攝超過90秒，價格另議。 </a:t>
                      </a:r>
                      <a:endParaRPr sz="2400" b="0" i="0" u="none" strike="noStrike" cap="none" dirty="0"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37138" marR="137138" marT="137138" marB="137138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3" name="Google Shape;1968;p94"/>
          <p:cNvSpPr/>
          <p:nvPr/>
        </p:nvSpPr>
        <p:spPr>
          <a:xfrm>
            <a:off x="2536860" y="2523135"/>
            <a:ext cx="6238655" cy="304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zh-TW" altLang="en-US" sz="48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跑馬文字置入</a:t>
            </a:r>
            <a:endParaRPr sz="48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zh-TW" alt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利於傳達重點文字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600"/>
            </a:pPr>
            <a:endParaRPr sz="21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buClr>
                <a:srgbClr val="000000"/>
              </a:buClr>
              <a:buSzPts val="3200"/>
            </a:pPr>
            <a:r>
              <a:rPr lang="zh-TW" altLang="en-US" sz="48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聚焦宣傳重點</a:t>
            </a:r>
            <a:endParaRPr sz="2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930" y="6073920"/>
            <a:ext cx="6176625" cy="3474351"/>
          </a:xfrm>
          <a:prstGeom prst="rect">
            <a:avLst/>
          </a:prstGeom>
        </p:spPr>
      </p:pic>
      <p:pic>
        <p:nvPicPr>
          <p:cNvPr id="45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683" y="6074763"/>
            <a:ext cx="6175127" cy="3473508"/>
          </a:xfrm>
          <a:prstGeom prst="rect">
            <a:avLst/>
          </a:prstGeom>
        </p:spPr>
      </p:pic>
      <p:grpSp>
        <p:nvGrpSpPr>
          <p:cNvPr id="46" name="组合 14"/>
          <p:cNvGrpSpPr/>
          <p:nvPr/>
        </p:nvGrpSpPr>
        <p:grpSpPr>
          <a:xfrm>
            <a:off x="4654843" y="5388888"/>
            <a:ext cx="2590799" cy="600104"/>
            <a:chOff x="6679025" y="2189003"/>
            <a:chExt cx="1727199" cy="400069"/>
          </a:xfrm>
        </p:grpSpPr>
        <p:sp>
          <p:nvSpPr>
            <p:cNvPr id="47" name="Google Shape;1668;p77"/>
            <p:cNvSpPr/>
            <p:nvPr/>
          </p:nvSpPr>
          <p:spPr>
            <a:xfrm>
              <a:off x="6679025" y="2222500"/>
              <a:ext cx="1727199" cy="330200"/>
            </a:xfrm>
            <a:prstGeom prst="roundRect">
              <a:avLst>
                <a:gd name="adj" fmla="val 50000"/>
              </a:avLst>
            </a:prstGeom>
            <a:solidFill>
              <a:srgbClr val="D8272C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8" name="Google Shape;1679;p77"/>
            <p:cNvSpPr txBox="1"/>
            <p:nvPr/>
          </p:nvSpPr>
          <p:spPr>
            <a:xfrm>
              <a:off x="6776844" y="2189003"/>
              <a:ext cx="1455807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2000"/>
              </a:pPr>
              <a:r>
                <a:rPr lang="zh-TW" altLang="en-US" sz="3000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編輯</a:t>
              </a:r>
              <a:r>
                <a:rPr lang="en-US" altLang="zh-TW" sz="3000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stand</a:t>
              </a:r>
              <a:endParaRPr sz="30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49" name="组合 17"/>
          <p:cNvGrpSpPr/>
          <p:nvPr/>
        </p:nvGrpSpPr>
        <p:grpSpPr>
          <a:xfrm>
            <a:off x="10605325" y="5410608"/>
            <a:ext cx="4409841" cy="600104"/>
            <a:chOff x="9028525" y="2203495"/>
            <a:chExt cx="1727199" cy="400069"/>
          </a:xfrm>
        </p:grpSpPr>
        <p:sp>
          <p:nvSpPr>
            <p:cNvPr id="50" name="Google Shape;1667;p77"/>
            <p:cNvSpPr/>
            <p:nvPr/>
          </p:nvSpPr>
          <p:spPr>
            <a:xfrm>
              <a:off x="9028525" y="2222500"/>
              <a:ext cx="1727199" cy="330200"/>
            </a:xfrm>
            <a:prstGeom prst="roundRect">
              <a:avLst>
                <a:gd name="adj" fmla="val 50000"/>
              </a:avLst>
            </a:prstGeom>
            <a:solidFill>
              <a:srgbClr val="D8272C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1" name="Google Shape;1680;p77"/>
            <p:cNvSpPr txBox="1"/>
            <p:nvPr/>
          </p:nvSpPr>
          <p:spPr>
            <a:xfrm>
              <a:off x="9205520" y="2203495"/>
              <a:ext cx="1439049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2000"/>
              </a:pPr>
              <a:r>
                <a:rPr lang="zh-TW" altLang="en-US" sz="3000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業者</a:t>
              </a:r>
              <a:r>
                <a:rPr lang="en-US" altLang="zh-TW" sz="3000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/</a:t>
              </a:r>
              <a:r>
                <a:rPr lang="zh-TW" altLang="en-US" sz="3000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專家</a:t>
              </a:r>
              <a:r>
                <a:rPr lang="en-US" altLang="zh-TW" sz="3000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/</a:t>
              </a:r>
              <a:r>
                <a:rPr lang="zh-TW" altLang="en-US" sz="3000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產品介紹</a:t>
              </a:r>
              <a:endParaRPr sz="30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52" name="右箭头 3"/>
          <p:cNvSpPr/>
          <p:nvPr/>
        </p:nvSpPr>
        <p:spPr>
          <a:xfrm>
            <a:off x="7489590" y="5566955"/>
            <a:ext cx="2871788" cy="204650"/>
          </a:xfrm>
          <a:prstGeom prst="rightArrow">
            <a:avLst>
              <a:gd name="adj1" fmla="val 50000"/>
              <a:gd name="adj2" fmla="val 100324"/>
            </a:avLst>
          </a:prstGeom>
          <a:solidFill>
            <a:srgbClr val="D827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700"/>
          </a:p>
        </p:txBody>
      </p:sp>
      <p:sp>
        <p:nvSpPr>
          <p:cNvPr id="53" name="矩形 52"/>
          <p:cNvSpPr/>
          <p:nvPr/>
        </p:nvSpPr>
        <p:spPr>
          <a:xfrm>
            <a:off x="11277600" y="1481339"/>
            <a:ext cx="4416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spc="450" dirty="0">
                <a:solidFill>
                  <a:srgbClr val="FF0000"/>
                </a:solidFill>
              </a:rPr>
              <a:t>*</a:t>
            </a:r>
            <a:r>
              <a:rPr lang="zh-TW" altLang="en-US" sz="2400" spc="450" dirty="0">
                <a:solidFill>
                  <a:srgbClr val="FF0000"/>
                </a:solidFill>
              </a:rPr>
              <a:t>一標到底，不可臨時改標</a:t>
            </a:r>
          </a:p>
        </p:txBody>
      </p:sp>
      <p:sp>
        <p:nvSpPr>
          <p:cNvPr id="54" name="TextBox 4">
            <a:extLst>
              <a:ext uri="{FF2B5EF4-FFF2-40B4-BE49-F238E27FC236}">
                <a16:creationId xmlns:a16="http://schemas.microsoft.com/office/drawing/2014/main" id="{6CD99AEC-6B54-43A8-9709-2C21E736D77E}"/>
              </a:ext>
            </a:extLst>
          </p:cNvPr>
          <p:cNvSpPr txBox="1"/>
          <p:nvPr/>
        </p:nvSpPr>
        <p:spPr>
          <a:xfrm>
            <a:off x="1257300" y="190500"/>
            <a:ext cx="15582900" cy="123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59"/>
              </a:lnSpc>
              <a:spcBef>
                <a:spcPct val="0"/>
              </a:spcBef>
            </a:pPr>
            <a:r>
              <a:rPr lang="zh-TW" altLang="en-US" sz="7200" b="1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版位示意</a:t>
            </a:r>
            <a:endParaRPr lang="en-US" sz="7200" b="1" dirty="0">
              <a:solidFill>
                <a:schemeClr val="bg1"/>
              </a:solidFill>
              <a:effectLst>
                <a:glow rad="215900">
                  <a:schemeClr val="tx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504497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Google Shape;1983;p95"/>
          <p:cNvGraphicFramePr/>
          <p:nvPr>
            <p:extLst>
              <p:ext uri="{D42A27DB-BD31-4B8C-83A1-F6EECF244321}">
                <p14:modId xmlns:p14="http://schemas.microsoft.com/office/powerpoint/2010/main" val="4025340705"/>
              </p:ext>
            </p:extLst>
          </p:nvPr>
        </p:nvGraphicFramePr>
        <p:xfrm>
          <a:off x="9249570" y="1943100"/>
          <a:ext cx="8086051" cy="599784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00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85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0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TW" sz="2400" b="1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版位</a:t>
                      </a:r>
                      <a:endParaRPr sz="2400" b="1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TW" sz="24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廣告規格</a:t>
                      </a: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8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TW" sz="24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文章標題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37138" marR="137138" marT="137138" marB="137138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TW" sz="24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16字內(含標點符號)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37138" marR="137138" marT="137138" marB="137138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739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240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廣編內文</a:t>
                      </a:r>
                      <a:endParaRPr sz="240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37138" marR="137138" marT="137138" marB="137138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240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•800字以內的純文字(含標點符號) + 2-3張圖片</a:t>
                      </a:r>
                      <a:endParaRPr sz="240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240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•配圖片說明，50字內(含標點符號)+圖片來源(XXX/提供；XXX/攝影)</a:t>
                      </a:r>
                      <a:endParaRPr sz="240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240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•文末最多5個連結，需&lt;14字</a:t>
                      </a:r>
                      <a:endParaRPr sz="240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37138" marR="137138" marT="137138" marB="137138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48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240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圖片格式</a:t>
                      </a:r>
                      <a:endParaRPr sz="240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37138" marR="137138" marT="137138" marB="137138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24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JPG檔，寬&gt;1024 Pixels，小於100K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37138" marR="137138" marT="137138" marB="137138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552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240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內容來源</a:t>
                      </a:r>
                      <a:endParaRPr sz="240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37138" marR="137138" marT="137138" marB="137138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24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公司名+人名*1個 (中時</a:t>
                      </a:r>
                      <a:r>
                        <a:rPr lang="zh-TW" sz="24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新聞網</a:t>
                      </a:r>
                      <a:r>
                        <a:rPr lang="zh-TW" sz="24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業務名)  OR 中時</a:t>
                      </a:r>
                      <a:r>
                        <a:rPr lang="zh-TW" sz="24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新聞網</a:t>
                      </a:r>
                      <a:r>
                        <a:rPr lang="zh-TW" sz="24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/綜合報導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37138" marR="137138" marT="137138" marB="137138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48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24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版位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37138" marR="137138" marT="137138" marB="137138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240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新聞報導-中時</a:t>
                      </a:r>
                      <a:r>
                        <a:rPr lang="zh-TW" sz="2400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新聞網</a:t>
                      </a:r>
                      <a:endParaRPr sz="2400" b="0" i="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37138" marR="137138" marT="137138" marB="137138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4" name="Google Shape;1984;p95"/>
          <p:cNvSpPr txBox="1"/>
          <p:nvPr/>
        </p:nvSpPr>
        <p:spPr>
          <a:xfrm>
            <a:off x="9285665" y="8307344"/>
            <a:ext cx="7674048" cy="124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zh-TW" altLang="en-US" sz="2400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備註：</a:t>
            </a:r>
            <a:endParaRPr sz="2400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en-US" altLang="zh-TW" sz="2400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zh-TW" altLang="en-US" sz="2400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中時新聞網對客供稿有建議修改及潤稿權。</a:t>
            </a:r>
            <a:endParaRPr sz="2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en-US" altLang="zh-TW" sz="2400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zh-TW" altLang="en-US" sz="2400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若符合生活、娛樂類型可曝光於觸</a:t>
            </a:r>
            <a:r>
              <a:rPr lang="en-US" altLang="zh-TW" sz="2400" dirty="0" err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Mii</a:t>
            </a:r>
            <a:r>
              <a:rPr lang="zh-TW" altLang="en-US" sz="2400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sz="2400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5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88" y="2628899"/>
            <a:ext cx="2325762" cy="5730816"/>
          </a:xfrm>
          <a:prstGeom prst="rect">
            <a:avLst/>
          </a:prstGeom>
        </p:spPr>
      </p:pic>
      <p:pic>
        <p:nvPicPr>
          <p:cNvPr id="26" name="图片 13"/>
          <p:cNvPicPr>
            <a:picLocks noChangeAspect="1"/>
          </p:cNvPicPr>
          <p:nvPr/>
        </p:nvPicPr>
        <p:blipFill rotWithShape="1">
          <a:blip r:embed="rId3"/>
          <a:srcRect b="50722"/>
          <a:stretch/>
        </p:blipFill>
        <p:spPr>
          <a:xfrm>
            <a:off x="2590800" y="2628900"/>
            <a:ext cx="6089112" cy="7393643"/>
          </a:xfrm>
          <a:prstGeom prst="rect">
            <a:avLst/>
          </a:prstGeom>
        </p:spPr>
      </p:pic>
      <p:sp>
        <p:nvSpPr>
          <p:cNvPr id="27" name="Google Shape;1959;p94"/>
          <p:cNvSpPr/>
          <p:nvPr/>
        </p:nvSpPr>
        <p:spPr>
          <a:xfrm>
            <a:off x="533400" y="1535016"/>
            <a:ext cx="4819124" cy="816167"/>
          </a:xfrm>
          <a:prstGeom prst="roundRect">
            <a:avLst>
              <a:gd name="adj" fmla="val 16667"/>
            </a:avLst>
          </a:prstGeom>
          <a:solidFill>
            <a:srgbClr val="E1E0D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rmAutofit fontScale="92500"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2800"/>
            </a:pPr>
            <a:r>
              <a:rPr lang="zh-TW" altLang="en-US" sz="4200" dirty="0">
                <a:latin typeface="Microsoft JhengHei"/>
                <a:ea typeface="Microsoft JhengHei"/>
                <a:cs typeface="Microsoft JhengHei"/>
                <a:sym typeface="Microsoft JhengHei"/>
              </a:rPr>
              <a:t>編輯撰稿與新聞報導</a:t>
            </a:r>
            <a:endParaRPr sz="4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6CD99AEC-6B54-43A8-9709-2C21E736D77E}"/>
              </a:ext>
            </a:extLst>
          </p:cNvPr>
          <p:cNvSpPr txBox="1"/>
          <p:nvPr/>
        </p:nvSpPr>
        <p:spPr>
          <a:xfrm>
            <a:off x="1257300" y="190500"/>
            <a:ext cx="15582900" cy="123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59"/>
              </a:lnSpc>
              <a:spcBef>
                <a:spcPct val="0"/>
              </a:spcBef>
            </a:pPr>
            <a:r>
              <a:rPr lang="zh-TW" altLang="en-US" sz="7200" b="1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版位示意</a:t>
            </a:r>
            <a:endParaRPr lang="en-US" sz="7200" b="1" dirty="0">
              <a:solidFill>
                <a:schemeClr val="bg1"/>
              </a:solidFill>
              <a:effectLst>
                <a:glow rad="215900">
                  <a:schemeClr val="tx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63070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/>
          <p:cNvGrpSpPr/>
          <p:nvPr/>
        </p:nvGrpSpPr>
        <p:grpSpPr>
          <a:xfrm>
            <a:off x="381000" y="3086100"/>
            <a:ext cx="6991278" cy="5263520"/>
            <a:chOff x="219075" y="2537365"/>
            <a:chExt cx="4660852" cy="350901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11" y="2720920"/>
              <a:ext cx="4498650" cy="2393442"/>
            </a:xfrm>
            <a:prstGeom prst="rect">
              <a:avLst/>
            </a:prstGeom>
          </p:spPr>
        </p:pic>
        <p:grpSp>
          <p:nvGrpSpPr>
            <p:cNvPr id="4" name="Google Shape;1459;p69"/>
            <p:cNvGrpSpPr/>
            <p:nvPr/>
          </p:nvGrpSpPr>
          <p:grpSpPr>
            <a:xfrm>
              <a:off x="219075" y="2537365"/>
              <a:ext cx="4660852" cy="3509013"/>
              <a:chOff x="4201029" y="2474527"/>
              <a:chExt cx="3725118" cy="2838348"/>
            </a:xfrm>
          </p:grpSpPr>
          <p:pic>
            <p:nvPicPr>
              <p:cNvPr id="5" name="Google Shape;1460;p6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01029" y="2474527"/>
                <a:ext cx="3725118" cy="2838348"/>
              </a:xfrm>
              <a:prstGeom prst="rect">
                <a:avLst/>
              </a:prstGeom>
              <a:noFill/>
              <a:ln>
                <a:noFill/>
              </a:ln>
              <a:effectLst>
                <a:reflection stA="52000" endA="300" endPos="15000" sy="-100000" algn="bl" rotWithShape="0"/>
              </a:effectLst>
            </p:spPr>
          </p:pic>
          <p:pic>
            <p:nvPicPr>
              <p:cNvPr id="6" name="Google Shape;1461;p69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701723" y="4177627"/>
                <a:ext cx="76849" cy="768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aphicFrame>
        <p:nvGraphicFramePr>
          <p:cNvPr id="8" name="Google Shape;1998;p96"/>
          <p:cNvGraphicFramePr/>
          <p:nvPr/>
        </p:nvGraphicFramePr>
        <p:xfrm>
          <a:off x="10162708" y="6686397"/>
          <a:ext cx="7093913" cy="269749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5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0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749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27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規格</a:t>
                      </a:r>
                      <a:endParaRPr sz="270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37175" marR="137175" marT="68588" marB="68588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24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1.656X429&lt;70K，jpg</a:t>
                      </a:r>
                      <a:endParaRPr sz="27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24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圖字上標，右上標註特別企劃，刊登位置第3、6、9、12則，避開下方656*135，不可外連</a:t>
                      </a:r>
                      <a:endParaRPr sz="27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24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2. 上架時間正常為當日9:00到隔天8:59，如有其它時間調整，請依照特殊配合提早一天前通知</a:t>
                      </a:r>
                      <a:endParaRPr sz="24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137175" marR="137175" marT="68588" marB="68588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Google Shape;1999;p96"/>
          <p:cNvSpPr/>
          <p:nvPr/>
        </p:nvSpPr>
        <p:spPr>
          <a:xfrm>
            <a:off x="5395818" y="1656825"/>
            <a:ext cx="5174975" cy="553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US" altLang="zh-TW" sz="2700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2700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手機</a:t>
            </a:r>
            <a:r>
              <a:rPr lang="en-US" altLang="zh-TW" sz="2700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Web</a:t>
            </a:r>
            <a:r>
              <a:rPr lang="zh-TW" altLang="en-US" sz="2700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版及</a:t>
            </a:r>
            <a:r>
              <a:rPr lang="en-US" altLang="zh-TW" sz="2700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APP</a:t>
            </a:r>
            <a:r>
              <a:rPr lang="zh-TW" altLang="en-US" sz="2700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同步露出</a:t>
            </a:r>
            <a:r>
              <a:rPr lang="en-US" altLang="zh-TW" sz="2700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sz="2700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Google Shape;2000;p96"/>
          <p:cNvSpPr txBox="1"/>
          <p:nvPr/>
        </p:nvSpPr>
        <p:spPr>
          <a:xfrm>
            <a:off x="11965885" y="2141190"/>
            <a:ext cx="5510700" cy="3889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63" tIns="51413" rIns="102863" bIns="51413" anchor="t" anchorCtr="0">
            <a:sp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zh-TW" altLang="en-US" sz="4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首頁強力放送</a:t>
            </a:r>
            <a:endParaRPr sz="2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1">
              <a:buClr>
                <a:srgbClr val="000000"/>
              </a:buClr>
              <a:buSzPts val="1600"/>
            </a:pPr>
            <a:r>
              <a:rPr lang="zh-TW" altLang="en-US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首頁主圖輪播</a:t>
            </a:r>
            <a:endParaRPr sz="2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indent="-533400">
              <a:buClr>
                <a:schemeClr val="lt1"/>
              </a:buClr>
              <a:buSzPts val="1600"/>
            </a:pPr>
            <a:endParaRPr sz="24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buClr>
                <a:srgbClr val="000000"/>
              </a:buClr>
              <a:buSzPts val="2800"/>
            </a:pPr>
            <a:r>
              <a:rPr lang="zh-TW" altLang="en-US" sz="4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直接導流量</a:t>
            </a:r>
            <a:endParaRPr sz="2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1">
              <a:buClr>
                <a:srgbClr val="000000"/>
              </a:buClr>
              <a:buSzPts val="1600"/>
            </a:pPr>
            <a:r>
              <a:rPr lang="zh-TW" altLang="en-US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連結圖文</a:t>
            </a:r>
            <a:r>
              <a:rPr lang="en-US" alt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altLang="en-US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影音報導</a:t>
            </a:r>
            <a:endParaRPr sz="2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indent="-533400">
              <a:buClr>
                <a:schemeClr val="lt1"/>
              </a:buClr>
              <a:buSzPts val="1600"/>
            </a:pPr>
            <a:endParaRPr sz="24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buClr>
                <a:srgbClr val="000000"/>
              </a:buClr>
              <a:buSzPts val="2800"/>
            </a:pPr>
            <a:r>
              <a:rPr lang="zh-TW" altLang="en-US" sz="4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接觸族群廣</a:t>
            </a:r>
            <a:endParaRPr sz="2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1">
              <a:buClr>
                <a:srgbClr val="000000"/>
              </a:buClr>
              <a:buSzPts val="1600"/>
            </a:pPr>
            <a:r>
              <a:rPr lang="zh-TW" altLang="en-US" sz="2400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佔</a:t>
            </a:r>
            <a:r>
              <a:rPr lang="en-US" altLang="zh-TW" sz="2400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25~54</a:t>
            </a:r>
            <a:r>
              <a:rPr lang="zh-TW" altLang="en-US" sz="2400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歲網友</a:t>
            </a:r>
            <a:r>
              <a:rPr lang="en-US" altLang="zh-TW" sz="2400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</a:t>
            </a:r>
            <a:r>
              <a:rPr lang="zh-TW" altLang="en-US" sz="2400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成</a:t>
            </a:r>
            <a:endParaRPr sz="2400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1" name="组合 6"/>
          <p:cNvGrpSpPr/>
          <p:nvPr/>
        </p:nvGrpSpPr>
        <p:grpSpPr>
          <a:xfrm>
            <a:off x="4711930" y="4166709"/>
            <a:ext cx="2446863" cy="5040381"/>
            <a:chOff x="3106362" y="3257771"/>
            <a:chExt cx="1631242" cy="3360254"/>
          </a:xfrm>
        </p:grpSpPr>
        <p:pic>
          <p:nvPicPr>
            <p:cNvPr id="12" name="图片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3368254"/>
              <a:ext cx="1446292" cy="3124621"/>
            </a:xfrm>
            <a:prstGeom prst="rect">
              <a:avLst/>
            </a:prstGeom>
          </p:spPr>
        </p:pic>
        <p:pic>
          <p:nvPicPr>
            <p:cNvPr id="13" name="图片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83" t="4584" r="16876" b="4722"/>
            <a:stretch/>
          </p:blipFill>
          <p:spPr>
            <a:xfrm>
              <a:off x="3106362" y="3257771"/>
              <a:ext cx="1631242" cy="3360254"/>
            </a:xfrm>
            <a:prstGeom prst="rect">
              <a:avLst/>
            </a:prstGeom>
          </p:spPr>
        </p:pic>
      </p:grpSp>
      <p:grpSp>
        <p:nvGrpSpPr>
          <p:cNvPr id="14" name="组合 4"/>
          <p:cNvGrpSpPr/>
          <p:nvPr/>
        </p:nvGrpSpPr>
        <p:grpSpPr>
          <a:xfrm>
            <a:off x="7419933" y="4161246"/>
            <a:ext cx="2446863" cy="5040381"/>
            <a:chOff x="4883122" y="3254129"/>
            <a:chExt cx="1631242" cy="3360254"/>
          </a:xfrm>
        </p:grpSpPr>
        <p:pic>
          <p:nvPicPr>
            <p:cNvPr id="15" name="图片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817" y="3368254"/>
              <a:ext cx="1471271" cy="3124621"/>
            </a:xfrm>
            <a:prstGeom prst="rect">
              <a:avLst/>
            </a:prstGeom>
          </p:spPr>
        </p:pic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83" t="4584" r="16876" b="4722"/>
            <a:stretch/>
          </p:blipFill>
          <p:spPr>
            <a:xfrm>
              <a:off x="4883122" y="3254129"/>
              <a:ext cx="1631242" cy="3360254"/>
            </a:xfrm>
            <a:prstGeom prst="rect">
              <a:avLst/>
            </a:prstGeom>
          </p:spPr>
        </p:pic>
      </p:grpSp>
      <p:sp>
        <p:nvSpPr>
          <p:cNvPr id="17" name="Google Shape;1720;p79"/>
          <p:cNvSpPr/>
          <p:nvPr/>
        </p:nvSpPr>
        <p:spPr>
          <a:xfrm>
            <a:off x="469884" y="4282236"/>
            <a:ext cx="3601610" cy="2413029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720;p79"/>
          <p:cNvSpPr/>
          <p:nvPr/>
        </p:nvSpPr>
        <p:spPr>
          <a:xfrm>
            <a:off x="4695219" y="5422209"/>
            <a:ext cx="2423117" cy="233466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720;p79"/>
          <p:cNvSpPr/>
          <p:nvPr/>
        </p:nvSpPr>
        <p:spPr>
          <a:xfrm>
            <a:off x="7347097" y="4981828"/>
            <a:ext cx="2622027" cy="2413524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959;p94"/>
          <p:cNvSpPr/>
          <p:nvPr/>
        </p:nvSpPr>
        <p:spPr>
          <a:xfrm>
            <a:off x="604768" y="1409700"/>
            <a:ext cx="4819124" cy="816167"/>
          </a:xfrm>
          <a:prstGeom prst="roundRect">
            <a:avLst>
              <a:gd name="adj" fmla="val 16667"/>
            </a:avLst>
          </a:prstGeom>
          <a:solidFill>
            <a:srgbClr val="E1E0D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2800"/>
            </a:pPr>
            <a:r>
              <a:rPr lang="zh-TW" altLang="en-US" sz="4200" dirty="0">
                <a:latin typeface="Microsoft JhengHei"/>
                <a:ea typeface="Microsoft JhengHei"/>
                <a:cs typeface="Microsoft JhengHei"/>
                <a:sym typeface="Microsoft JhengHei"/>
              </a:rPr>
              <a:t>焦點大圖</a:t>
            </a:r>
            <a:endParaRPr sz="4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6CD99AEC-6B54-43A8-9709-2C21E736D77E}"/>
              </a:ext>
            </a:extLst>
          </p:cNvPr>
          <p:cNvSpPr txBox="1"/>
          <p:nvPr/>
        </p:nvSpPr>
        <p:spPr>
          <a:xfrm>
            <a:off x="1257300" y="190500"/>
            <a:ext cx="15582900" cy="123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59"/>
              </a:lnSpc>
              <a:spcBef>
                <a:spcPct val="0"/>
              </a:spcBef>
            </a:pPr>
            <a:r>
              <a:rPr lang="zh-TW" altLang="en-US" sz="7200" b="1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版位示意</a:t>
            </a:r>
            <a:endParaRPr lang="en-US" sz="7200" b="1" dirty="0">
              <a:solidFill>
                <a:schemeClr val="bg1"/>
              </a:solidFill>
              <a:effectLst>
                <a:glow rad="215900">
                  <a:schemeClr val="tx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092486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19;p97"/>
          <p:cNvSpPr/>
          <p:nvPr/>
        </p:nvSpPr>
        <p:spPr>
          <a:xfrm>
            <a:off x="8201524" y="1773600"/>
            <a:ext cx="6238655" cy="304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zh-TW" altLang="en-US" sz="4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最即時的擴散</a:t>
            </a:r>
            <a:endParaRPr sz="42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zh-TW" alt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優良的社群即能迅速幫助擴散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28625" indent="-295275">
              <a:buClr>
                <a:schemeClr val="lt1"/>
              </a:buClr>
              <a:buSzPts val="1400"/>
            </a:pPr>
            <a:endParaRPr sz="21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buClr>
                <a:srgbClr val="000000"/>
              </a:buClr>
              <a:buSzPts val="3200"/>
            </a:pPr>
            <a:r>
              <a:rPr lang="zh-TW" altLang="en-US" sz="4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最親近的互動</a:t>
            </a:r>
            <a:endParaRPr sz="42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zh-TW" alt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透過百萬粉絲的力量，建立社群分享引擎</a:t>
            </a:r>
            <a:endParaRPr sz="2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" name="Google Shape;2020;p97"/>
          <p:cNvGraphicFramePr/>
          <p:nvPr/>
        </p:nvGraphicFramePr>
        <p:xfrm>
          <a:off x="8201524" y="4332110"/>
          <a:ext cx="4922513" cy="384305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0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7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121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2700" b="1" i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版位</a:t>
                      </a:r>
                      <a:endParaRPr sz="2700" b="1" i="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2700" b="1" i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廣告規格</a:t>
                      </a:r>
                      <a:endParaRPr sz="210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1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TW" sz="24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粉絲團PO文-中時新聞網(主要)+產業別FB(轉分享)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TW" sz="24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1.以圖帶文,標15字內,文不限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TW" sz="24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2.依可發文時段定版，如有特殊配合請提早一天前通知。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2400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8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▪</a:t>
                      </a:r>
                      <a:r>
                        <a:rPr lang="zh-TW" sz="24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中時</a:t>
                      </a:r>
                      <a:r>
                        <a:rPr lang="zh-TW" sz="2400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新聞網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TW" sz="24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10:30、14:30、17:35、19:25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Google Shape;2021;p97"/>
          <p:cNvGraphicFramePr/>
          <p:nvPr/>
        </p:nvGraphicFramePr>
        <p:xfrm>
          <a:off x="13365730" y="4332110"/>
          <a:ext cx="4477313" cy="50064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1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6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u="none" strike="noStrike" cap="none" dirty="0"/>
                        <a:t>產業別</a:t>
                      </a:r>
                      <a:endParaRPr sz="2100" u="none" strike="noStrike" cap="none" dirty="0"/>
                    </a:p>
                  </a:txBody>
                  <a:tcPr marL="137175" marR="137175" marT="68588" marB="68588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u="none" strike="noStrike" cap="none"/>
                        <a:t>粉絲團</a:t>
                      </a:r>
                      <a:endParaRPr sz="2100" u="none" strike="noStrike" cap="none"/>
                    </a:p>
                  </a:txBody>
                  <a:tcPr marL="137175" marR="137175" marT="68588" marB="685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u="none" strike="noStrike" cap="none"/>
                        <a:t>綜合產業</a:t>
                      </a:r>
                      <a:endParaRPr sz="2100" u="none" strike="noStrike" cap="none"/>
                    </a:p>
                  </a:txBody>
                  <a:tcPr marL="137175" marR="137175" marT="68588" marB="68588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u="none" strike="noStrike" cap="none"/>
                        <a:t>中時新聞網</a:t>
                      </a:r>
                      <a:endParaRPr sz="2100" u="none" strike="noStrike" cap="none"/>
                    </a:p>
                  </a:txBody>
                  <a:tcPr marL="137175" marR="137175" marT="68588" marB="685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u="none" strike="noStrike" cap="none"/>
                        <a:t>生活娛樂</a:t>
                      </a:r>
                      <a:endParaRPr sz="2100" u="none" strike="noStrike" cap="none"/>
                    </a:p>
                  </a:txBody>
                  <a:tcPr marL="137175" marR="137175" marT="68588" marB="68588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u="none" strike="noStrike" cap="none" dirty="0"/>
                        <a:t>挖新鮮x</a:t>
                      </a:r>
                      <a:r>
                        <a:rPr lang="zh-TW" altLang="en-US" sz="2100" u="none" strike="noStrike" cap="none" dirty="0"/>
                        <a:t>觸</a:t>
                      </a:r>
                      <a:r>
                        <a:rPr lang="en-US" altLang="zh-TW" sz="2100" u="none" strike="noStrike" cap="none" dirty="0" err="1"/>
                        <a:t>Mii</a:t>
                      </a:r>
                      <a:endParaRPr sz="2100" u="none" strike="noStrike" cap="none" dirty="0"/>
                    </a:p>
                  </a:txBody>
                  <a:tcPr marL="137175" marR="137175" marT="68588" marB="685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u="none" strike="noStrike" cap="none"/>
                        <a:t>娛樂</a:t>
                      </a:r>
                      <a:endParaRPr sz="2100" u="none" strike="noStrike" cap="none"/>
                    </a:p>
                  </a:txBody>
                  <a:tcPr marL="137175" marR="137175" marT="68588" marB="68588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u="none" strike="noStrike" cap="none"/>
                        <a:t>中時娛樂</a:t>
                      </a:r>
                      <a:endParaRPr sz="2100" u="none" strike="noStrike" cap="none"/>
                    </a:p>
                  </a:txBody>
                  <a:tcPr marL="137175" marR="137175" marT="68588" marB="6858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u="none" strike="noStrike" cap="none"/>
                        <a:t>體育</a:t>
                      </a:r>
                      <a:endParaRPr sz="2100" u="none" strike="noStrike" cap="none"/>
                    </a:p>
                  </a:txBody>
                  <a:tcPr marL="137175" marR="137175" marT="68588" marB="68588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u="none" strike="noStrike" cap="none"/>
                        <a:t>中時體育</a:t>
                      </a:r>
                      <a:endParaRPr sz="2100" u="none" strike="noStrike" cap="none"/>
                    </a:p>
                  </a:txBody>
                  <a:tcPr marL="137175" marR="137175" marT="68588" marB="6858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u="none" strike="noStrike" cap="none"/>
                        <a:t>時尚、運勢</a:t>
                      </a:r>
                      <a:endParaRPr sz="2100" u="none" strike="noStrike" cap="none"/>
                    </a:p>
                  </a:txBody>
                  <a:tcPr marL="137175" marR="137175" marT="68588" marB="68588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u="none" strike="noStrike" cap="none"/>
                        <a:t>中時新聞網Fashion</a:t>
                      </a:r>
                      <a:endParaRPr sz="2100" u="none" strike="noStrike" cap="none"/>
                    </a:p>
                  </a:txBody>
                  <a:tcPr marL="137175" marR="137175" marT="68588" marB="6858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6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u="none" strike="noStrike" cap="none"/>
                        <a:t>房產</a:t>
                      </a:r>
                      <a:endParaRPr sz="2100" u="none" strike="noStrike" cap="none"/>
                    </a:p>
                  </a:txBody>
                  <a:tcPr marL="137175" marR="137175" marT="68588" marB="68588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u="none" strike="noStrike" cap="none"/>
                        <a:t>中時新聞網 房產頻道</a:t>
                      </a:r>
                      <a:endParaRPr sz="2100" u="none" strike="noStrike" cap="none"/>
                    </a:p>
                  </a:txBody>
                  <a:tcPr marL="137175" marR="137175" marT="68588" marB="6858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6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u="none" strike="noStrike" cap="none"/>
                        <a:t>政治</a:t>
                      </a:r>
                      <a:endParaRPr sz="2100" u="none" strike="noStrike" cap="none"/>
                    </a:p>
                  </a:txBody>
                  <a:tcPr marL="137175" marR="137175" marT="68588" marB="68588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u="none" strike="noStrike" cap="none"/>
                        <a:t>旗開得勝</a:t>
                      </a:r>
                      <a:endParaRPr sz="2100" u="none" strike="noStrike" cap="none"/>
                    </a:p>
                  </a:txBody>
                  <a:tcPr marL="137175" marR="137175" marT="68588" marB="6858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6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u="none" strike="noStrike" cap="none"/>
                        <a:t>校園</a:t>
                      </a:r>
                      <a:endParaRPr sz="2100" u="none" strike="noStrike" cap="none"/>
                    </a:p>
                  </a:txBody>
                  <a:tcPr marL="137175" marR="137175" marT="68588" marB="68588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u="none" strike="noStrike" cap="none"/>
                        <a:t>中時電子報Campus</a:t>
                      </a:r>
                      <a:endParaRPr sz="2100" u="none" strike="noStrike" cap="none"/>
                    </a:p>
                  </a:txBody>
                  <a:tcPr marL="137175" marR="137175" marT="68588" marB="6858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6" name="组合 2"/>
          <p:cNvGrpSpPr/>
          <p:nvPr/>
        </p:nvGrpSpPr>
        <p:grpSpPr>
          <a:xfrm>
            <a:off x="914400" y="3086100"/>
            <a:ext cx="6817125" cy="7089599"/>
            <a:chOff x="829339" y="1929583"/>
            <a:chExt cx="4544750" cy="4726399"/>
          </a:xfrm>
        </p:grpSpPr>
        <p:grpSp>
          <p:nvGrpSpPr>
            <p:cNvPr id="7" name="Google Shape;2014;p97"/>
            <p:cNvGrpSpPr/>
            <p:nvPr/>
          </p:nvGrpSpPr>
          <p:grpSpPr>
            <a:xfrm>
              <a:off x="829339" y="1929583"/>
              <a:ext cx="4544750" cy="4726399"/>
              <a:chOff x="808074" y="2131601"/>
              <a:chExt cx="4544750" cy="4726399"/>
            </a:xfrm>
          </p:grpSpPr>
          <p:pic>
            <p:nvPicPr>
              <p:cNvPr id="9" name="Google Shape;2015;p9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808074" y="2131601"/>
                <a:ext cx="4544750" cy="215689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Google Shape;2016;p97"/>
              <p:cNvSpPr/>
              <p:nvPr/>
            </p:nvSpPr>
            <p:spPr>
              <a:xfrm>
                <a:off x="808074" y="3880884"/>
                <a:ext cx="4529470" cy="2977116"/>
              </a:xfrm>
              <a:prstGeom prst="rect">
                <a:avLst/>
              </a:prstGeom>
              <a:solidFill>
                <a:srgbClr val="F2F2F2"/>
              </a:solidFill>
              <a:ln w="25400" cap="flat" cmpd="sng">
                <a:solidFill>
                  <a:srgbClr val="F2F2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endParaRPr sz="21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8" name="图片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3540" y="3673722"/>
              <a:ext cx="2876348" cy="2982260"/>
            </a:xfrm>
            <a:prstGeom prst="rect">
              <a:avLst/>
            </a:prstGeom>
          </p:spPr>
        </p:pic>
      </p:grpSp>
      <p:sp>
        <p:nvSpPr>
          <p:cNvPr id="11" name="Google Shape;1959;p94"/>
          <p:cNvSpPr/>
          <p:nvPr/>
        </p:nvSpPr>
        <p:spPr>
          <a:xfrm>
            <a:off x="528568" y="1558406"/>
            <a:ext cx="4819124" cy="816167"/>
          </a:xfrm>
          <a:prstGeom prst="roundRect">
            <a:avLst>
              <a:gd name="adj" fmla="val 16667"/>
            </a:avLst>
          </a:prstGeom>
          <a:solidFill>
            <a:srgbClr val="E1E0D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2800"/>
            </a:pPr>
            <a:r>
              <a:rPr lang="zh-TW" altLang="en-US" sz="4200" dirty="0">
                <a:latin typeface="Microsoft JhengHei"/>
                <a:ea typeface="Microsoft JhengHei"/>
                <a:cs typeface="Microsoft JhengHei"/>
                <a:sym typeface="Microsoft JhengHei"/>
              </a:rPr>
              <a:t>粉絲團</a:t>
            </a:r>
            <a:r>
              <a:rPr lang="en-US" altLang="zh-TW" sz="4200" dirty="0">
                <a:latin typeface="Microsoft JhengHei"/>
                <a:ea typeface="Microsoft JhengHei"/>
                <a:cs typeface="Microsoft JhengHei"/>
                <a:sym typeface="Microsoft JhengHei"/>
              </a:rPr>
              <a:t>PO</a:t>
            </a:r>
            <a:r>
              <a:rPr lang="zh-TW" altLang="en-US" sz="4200" dirty="0">
                <a:latin typeface="Microsoft JhengHei"/>
                <a:ea typeface="Microsoft JhengHei"/>
                <a:cs typeface="Microsoft JhengHei"/>
                <a:sym typeface="Microsoft JhengHei"/>
              </a:rPr>
              <a:t>文</a:t>
            </a:r>
            <a:endParaRPr sz="4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6CD99AEC-6B54-43A8-9709-2C21E736D77E}"/>
              </a:ext>
            </a:extLst>
          </p:cNvPr>
          <p:cNvSpPr txBox="1"/>
          <p:nvPr/>
        </p:nvSpPr>
        <p:spPr>
          <a:xfrm>
            <a:off x="1257300" y="190500"/>
            <a:ext cx="15582900" cy="123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59"/>
              </a:lnSpc>
              <a:spcBef>
                <a:spcPct val="0"/>
              </a:spcBef>
            </a:pPr>
            <a:r>
              <a:rPr lang="zh-TW" altLang="en-US" sz="7200" b="1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版位示意</a:t>
            </a:r>
            <a:endParaRPr lang="en-US" sz="7200" b="1" dirty="0">
              <a:solidFill>
                <a:schemeClr val="bg1"/>
              </a:solidFill>
              <a:effectLst>
                <a:glow rad="215900">
                  <a:schemeClr val="tx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185230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959;p94"/>
          <p:cNvSpPr/>
          <p:nvPr/>
        </p:nvSpPr>
        <p:spPr>
          <a:xfrm>
            <a:off x="604768" y="1507933"/>
            <a:ext cx="4819124" cy="816167"/>
          </a:xfrm>
          <a:prstGeom prst="roundRect">
            <a:avLst>
              <a:gd name="adj" fmla="val 16667"/>
            </a:avLst>
          </a:prstGeom>
          <a:solidFill>
            <a:srgbClr val="E1E0D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2800"/>
            </a:pPr>
            <a:r>
              <a:rPr lang="zh-TW" altLang="en-US" sz="4200" dirty="0">
                <a:latin typeface="Microsoft JhengHei"/>
                <a:ea typeface="Microsoft JhengHei"/>
                <a:cs typeface="Microsoft JhengHei"/>
                <a:sym typeface="Microsoft JhengHei"/>
              </a:rPr>
              <a:t>蓋台廣告</a:t>
            </a:r>
            <a:endParaRPr sz="4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" name="Google Shape;1959;p94"/>
          <p:cNvSpPr/>
          <p:nvPr/>
        </p:nvSpPr>
        <p:spPr>
          <a:xfrm>
            <a:off x="12039600" y="1507932"/>
            <a:ext cx="4819124" cy="816167"/>
          </a:xfrm>
          <a:prstGeom prst="roundRect">
            <a:avLst>
              <a:gd name="adj" fmla="val 16667"/>
            </a:avLst>
          </a:prstGeom>
          <a:solidFill>
            <a:srgbClr val="E1E0D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2800"/>
            </a:pPr>
            <a:r>
              <a:rPr lang="zh-TW" altLang="en-US" sz="4200" dirty="0">
                <a:latin typeface="Microsoft JhengHei"/>
                <a:ea typeface="Microsoft JhengHei"/>
                <a:cs typeface="Microsoft JhengHei"/>
                <a:sym typeface="Microsoft JhengHei"/>
              </a:rPr>
              <a:t>手機文中</a:t>
            </a:r>
            <a:endParaRPr sz="4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762000" y="2628900"/>
            <a:ext cx="3350546" cy="6145633"/>
            <a:chOff x="4783981" y="2171700"/>
            <a:chExt cx="3350546" cy="6145633"/>
          </a:xfrm>
        </p:grpSpPr>
        <p:grpSp>
          <p:nvGrpSpPr>
            <p:cNvPr id="25" name="组合 9"/>
            <p:cNvGrpSpPr/>
            <p:nvPr/>
          </p:nvGrpSpPr>
          <p:grpSpPr>
            <a:xfrm>
              <a:off x="4953000" y="2171700"/>
              <a:ext cx="3098881" cy="6145633"/>
              <a:chOff x="8730774" y="2513349"/>
              <a:chExt cx="2035290" cy="4192568"/>
            </a:xfrm>
          </p:grpSpPr>
          <p:pic>
            <p:nvPicPr>
              <p:cNvPr id="26" name="图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7085" y="2572718"/>
                <a:ext cx="1863983" cy="4034346"/>
              </a:xfrm>
              <a:prstGeom prst="rect">
                <a:avLst/>
              </a:prstGeom>
            </p:spPr>
          </p:pic>
          <p:pic>
            <p:nvPicPr>
              <p:cNvPr id="27" name="图片 2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083" t="4584" r="16876" b="4722"/>
              <a:stretch/>
            </p:blipFill>
            <p:spPr>
              <a:xfrm>
                <a:off x="8730774" y="2513349"/>
                <a:ext cx="2035290" cy="4192568"/>
              </a:xfrm>
              <a:prstGeom prst="rect">
                <a:avLst/>
              </a:prstGeom>
            </p:spPr>
          </p:pic>
        </p:grpSp>
        <p:sp>
          <p:nvSpPr>
            <p:cNvPr id="28" name="Google Shape;1515;p72"/>
            <p:cNvSpPr/>
            <p:nvPr/>
          </p:nvSpPr>
          <p:spPr>
            <a:xfrm>
              <a:off x="4783981" y="2474074"/>
              <a:ext cx="3350546" cy="4927684"/>
            </a:xfrm>
            <a:prstGeom prst="rect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9" name="Google Shape;1485;p71"/>
          <p:cNvGraphicFramePr/>
          <p:nvPr>
            <p:extLst>
              <p:ext uri="{D42A27DB-BD31-4B8C-83A1-F6EECF244321}">
                <p14:modId xmlns:p14="http://schemas.microsoft.com/office/powerpoint/2010/main" val="828854522"/>
              </p:ext>
            </p:extLst>
          </p:nvPr>
        </p:nvGraphicFramePr>
        <p:xfrm>
          <a:off x="4419600" y="4000500"/>
          <a:ext cx="3738693" cy="19304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47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0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點擊率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2.5%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20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(此為參考值，請依實際排CUE為主)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規格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320X480&lt;100K，jpg/gif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裝置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Mobile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備註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r>
                        <a:rPr lang="zh-TW" altLang="en-US" sz="180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．</a:t>
                      </a:r>
                      <a:r>
                        <a:rPr lang="zh-TW" sz="180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與影音蓋台共用曝光量</a:t>
                      </a:r>
                      <a:endParaRPr lang="en-US" altLang="zh-TW" sz="180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r>
                        <a:rPr lang="zh-TW" altLang="en-US" sz="180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．以天販售， 一天兩檔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5" name="群組 34"/>
          <p:cNvGrpSpPr/>
          <p:nvPr/>
        </p:nvGrpSpPr>
        <p:grpSpPr>
          <a:xfrm>
            <a:off x="9372600" y="2628900"/>
            <a:ext cx="3810000" cy="6462693"/>
            <a:chOff x="5819776" y="2567007"/>
            <a:chExt cx="2240202" cy="4192568"/>
          </a:xfrm>
        </p:grpSpPr>
        <p:grpSp>
          <p:nvGrpSpPr>
            <p:cNvPr id="31" name="组合 3"/>
            <p:cNvGrpSpPr/>
            <p:nvPr/>
          </p:nvGrpSpPr>
          <p:grpSpPr>
            <a:xfrm>
              <a:off x="5942890" y="2567007"/>
              <a:ext cx="2035290" cy="4192568"/>
              <a:chOff x="5885740" y="2300307"/>
              <a:chExt cx="2035290" cy="4192568"/>
            </a:xfrm>
          </p:grpSpPr>
          <p:pic>
            <p:nvPicPr>
              <p:cNvPr id="32" name="图片 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6392" y="2451184"/>
                <a:ext cx="1811633" cy="3921041"/>
              </a:xfrm>
              <a:prstGeom prst="rect">
                <a:avLst/>
              </a:prstGeom>
            </p:spPr>
          </p:pic>
          <p:pic>
            <p:nvPicPr>
              <p:cNvPr id="33" name="图片 2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083" t="4584" r="16876" b="4722"/>
              <a:stretch/>
            </p:blipFill>
            <p:spPr>
              <a:xfrm>
                <a:off x="5885740" y="2300307"/>
                <a:ext cx="2035290" cy="4192568"/>
              </a:xfrm>
              <a:prstGeom prst="rect">
                <a:avLst/>
              </a:prstGeom>
            </p:spPr>
          </p:pic>
        </p:grpSp>
        <p:sp>
          <p:nvSpPr>
            <p:cNvPr id="34" name="Google Shape;1637;p30"/>
            <p:cNvSpPr/>
            <p:nvPr/>
          </p:nvSpPr>
          <p:spPr>
            <a:xfrm>
              <a:off x="5819776" y="3474535"/>
              <a:ext cx="2240202" cy="2412890"/>
            </a:xfrm>
            <a:prstGeom prst="rect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36" name="Google Shape;1635;p30"/>
          <p:cNvGraphicFramePr/>
          <p:nvPr>
            <p:extLst>
              <p:ext uri="{D42A27DB-BD31-4B8C-83A1-F6EECF244321}">
                <p14:modId xmlns:p14="http://schemas.microsoft.com/office/powerpoint/2010/main" val="3199470969"/>
              </p:ext>
            </p:extLst>
          </p:nvPr>
        </p:nvGraphicFramePr>
        <p:xfrm>
          <a:off x="13418347" y="4000500"/>
          <a:ext cx="4533900" cy="18339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4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點擊率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0.25%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20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(此為參考值，請依實際排CUE為主)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規格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320X480&lt;100K，jpg/gif/html5，滾動視差效果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裝置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Mobile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7" name="TextBox 4">
            <a:extLst>
              <a:ext uri="{FF2B5EF4-FFF2-40B4-BE49-F238E27FC236}">
                <a16:creationId xmlns:a16="http://schemas.microsoft.com/office/drawing/2014/main" id="{6CD99AEC-6B54-43A8-9709-2C21E736D77E}"/>
              </a:ext>
            </a:extLst>
          </p:cNvPr>
          <p:cNvSpPr txBox="1"/>
          <p:nvPr/>
        </p:nvSpPr>
        <p:spPr>
          <a:xfrm>
            <a:off x="1257300" y="190500"/>
            <a:ext cx="15582900" cy="123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59"/>
              </a:lnSpc>
              <a:spcBef>
                <a:spcPct val="0"/>
              </a:spcBef>
            </a:pPr>
            <a:r>
              <a:rPr lang="zh-TW" altLang="en-US" sz="7200" b="1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版位示意</a:t>
            </a:r>
            <a:endParaRPr lang="en-US" sz="7200" b="1" dirty="0">
              <a:solidFill>
                <a:schemeClr val="bg1"/>
              </a:solidFill>
              <a:effectLst>
                <a:glow rad="215900">
                  <a:schemeClr val="tx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993103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8001000" y="190500"/>
            <a:ext cx="1905000" cy="123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559"/>
              </a:lnSpc>
              <a:spcBef>
                <a:spcPct val="0"/>
              </a:spcBef>
            </a:pPr>
            <a:r>
              <a:rPr lang="zh-TW" altLang="en-US" sz="7200" b="1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前言</a:t>
            </a:r>
            <a:endParaRPr lang="en-US" sz="7200" b="1" dirty="0">
              <a:solidFill>
                <a:schemeClr val="bg1"/>
              </a:solidFill>
              <a:effectLst>
                <a:glow rad="215900">
                  <a:schemeClr val="tx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6ADB41BC-B337-4F7B-A793-4D3001DD2987}"/>
              </a:ext>
            </a:extLst>
          </p:cNvPr>
          <p:cNvSpPr/>
          <p:nvPr/>
        </p:nvSpPr>
        <p:spPr>
          <a:xfrm>
            <a:off x="5638800" y="1638300"/>
            <a:ext cx="6400800" cy="0"/>
          </a:xfrm>
          <a:prstGeom prst="line">
            <a:avLst/>
          </a:prstGeom>
          <a:ln w="127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279BA22-C9E4-4819-B632-9FF8B60A01A0}"/>
              </a:ext>
            </a:extLst>
          </p:cNvPr>
          <p:cNvSpPr txBox="1"/>
          <p:nvPr/>
        </p:nvSpPr>
        <p:spPr>
          <a:xfrm>
            <a:off x="1752600" y="1888272"/>
            <a:ext cx="149352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台灣房地產產業歷經數十年歷練，打磨出厚實的建築實力，</a:t>
            </a:r>
          </a:p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在每一件精雕細琢的建案背後，刻畫著屬於自己的底蘊，</a:t>
            </a:r>
          </a:p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不僅品牌為消費者認同，更為每一座城市，勾勒出美麗的天際線。</a:t>
            </a:r>
          </a:p>
          <a:p>
            <a:pPr algn="ctr"/>
            <a:endParaRPr lang="en-US" altLang="zh-TW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旺旺媒體 感謝每一位為這片土地打拼的你。</a:t>
            </a:r>
          </a:p>
          <a:p>
            <a:pPr algn="ctr"/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第一屆全台地產盛典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的舉辦與票選，</a:t>
            </a:r>
          </a:p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邀請全台為房地產的夥伴一同來參與盛典，共享榮耀。</a:t>
            </a:r>
          </a:p>
        </p:txBody>
      </p:sp>
      <p:pic>
        <p:nvPicPr>
          <p:cNvPr id="16" name="Picture 4" descr="台北景點| 台灣旅遊景點行程">
            <a:extLst>
              <a:ext uri="{FF2B5EF4-FFF2-40B4-BE49-F238E27FC236}">
                <a16:creationId xmlns:a16="http://schemas.microsoft.com/office/drawing/2014/main" id="{6E6F6C39-0962-4382-A9FC-B5E18DBE3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134100"/>
            <a:ext cx="9753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59;p94"/>
          <p:cNvSpPr/>
          <p:nvPr/>
        </p:nvSpPr>
        <p:spPr>
          <a:xfrm>
            <a:off x="604768" y="1584133"/>
            <a:ext cx="4819124" cy="816167"/>
          </a:xfrm>
          <a:prstGeom prst="roundRect">
            <a:avLst>
              <a:gd name="adj" fmla="val 16667"/>
            </a:avLst>
          </a:prstGeom>
          <a:solidFill>
            <a:srgbClr val="E1E0D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2800"/>
            </a:pPr>
            <a:r>
              <a:rPr lang="zh-TW" altLang="en-US" sz="4200" dirty="0">
                <a:latin typeface="Microsoft JhengHei"/>
                <a:ea typeface="Microsoft JhengHei"/>
                <a:cs typeface="Microsoft JhengHei"/>
                <a:sym typeface="Microsoft JhengHei"/>
              </a:rPr>
              <a:t>內頁</a:t>
            </a:r>
            <a:r>
              <a:rPr lang="en-US" altLang="zh-TW" sz="4200" dirty="0">
                <a:latin typeface="Microsoft JhengHei"/>
                <a:ea typeface="Microsoft JhengHei"/>
                <a:cs typeface="Microsoft JhengHei"/>
                <a:sym typeface="Microsoft JhengHei"/>
              </a:rPr>
              <a:t>TOP</a:t>
            </a:r>
            <a:endParaRPr sz="4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" name="Google Shape;1959;p94"/>
          <p:cNvSpPr/>
          <p:nvPr/>
        </p:nvSpPr>
        <p:spPr>
          <a:xfrm>
            <a:off x="12039600" y="1584132"/>
            <a:ext cx="4819124" cy="816167"/>
          </a:xfrm>
          <a:prstGeom prst="roundRect">
            <a:avLst>
              <a:gd name="adj" fmla="val 16667"/>
            </a:avLst>
          </a:prstGeom>
          <a:solidFill>
            <a:srgbClr val="E1E0D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2800"/>
            </a:pPr>
            <a:r>
              <a:rPr lang="zh-TW" altLang="en-US" sz="4200" dirty="0">
                <a:latin typeface="Microsoft JhengHei"/>
                <a:ea typeface="Microsoft JhengHei"/>
                <a:cs typeface="Microsoft JhengHei"/>
                <a:sym typeface="Microsoft JhengHei"/>
              </a:rPr>
              <a:t>手機文末</a:t>
            </a:r>
            <a:endParaRPr sz="4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7" name="Google Shape;1615;p75"/>
          <p:cNvGraphicFramePr/>
          <p:nvPr>
            <p:extLst>
              <p:ext uri="{D42A27DB-BD31-4B8C-83A1-F6EECF244321}">
                <p14:modId xmlns:p14="http://schemas.microsoft.com/office/powerpoint/2010/main" val="3751089928"/>
              </p:ext>
            </p:extLst>
          </p:nvPr>
        </p:nvGraphicFramePr>
        <p:xfrm>
          <a:off x="4602756" y="4838700"/>
          <a:ext cx="4251700" cy="1554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54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7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點擊率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0.15%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2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(此為參考值，請依實際排CUE為主)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規格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300X250&lt;100K，jpg/gif/html5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裝置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Mobile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9" name="群組 8"/>
          <p:cNvGrpSpPr/>
          <p:nvPr/>
        </p:nvGrpSpPr>
        <p:grpSpPr>
          <a:xfrm>
            <a:off x="632842" y="2554683"/>
            <a:ext cx="3826466" cy="6703618"/>
            <a:chOff x="5727468" y="2300307"/>
            <a:chExt cx="2366198" cy="4192568"/>
          </a:xfrm>
        </p:grpSpPr>
        <p:grpSp>
          <p:nvGrpSpPr>
            <p:cNvPr id="4" name="组合 3"/>
            <p:cNvGrpSpPr/>
            <p:nvPr/>
          </p:nvGrpSpPr>
          <p:grpSpPr>
            <a:xfrm>
              <a:off x="5885740" y="2300307"/>
              <a:ext cx="2035290" cy="4192568"/>
              <a:chOff x="6266740" y="2300307"/>
              <a:chExt cx="2035290" cy="4192568"/>
            </a:xfrm>
          </p:grpSpPr>
          <p:pic>
            <p:nvPicPr>
              <p:cNvPr id="5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5445" y="2433800"/>
                <a:ext cx="1872244" cy="3954037"/>
              </a:xfrm>
              <a:prstGeom prst="rect">
                <a:avLst/>
              </a:prstGeom>
            </p:spPr>
          </p:pic>
          <p:pic>
            <p:nvPicPr>
              <p:cNvPr id="6" name="图片 2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083" t="4584" r="16876" b="4722"/>
              <a:stretch/>
            </p:blipFill>
            <p:spPr>
              <a:xfrm>
                <a:off x="6266740" y="2300307"/>
                <a:ext cx="2035290" cy="4192568"/>
              </a:xfrm>
              <a:prstGeom prst="rect">
                <a:avLst/>
              </a:prstGeom>
            </p:spPr>
          </p:pic>
        </p:grpSp>
        <p:sp>
          <p:nvSpPr>
            <p:cNvPr id="8" name="Google Shape;1617;p75"/>
            <p:cNvSpPr/>
            <p:nvPr/>
          </p:nvSpPr>
          <p:spPr>
            <a:xfrm>
              <a:off x="5727468" y="3329227"/>
              <a:ext cx="2366198" cy="1848007"/>
            </a:xfrm>
            <a:prstGeom prst="rect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3" name="Google Shape;1677;p77"/>
          <p:cNvGraphicFramePr/>
          <p:nvPr>
            <p:extLst>
              <p:ext uri="{D42A27DB-BD31-4B8C-83A1-F6EECF244321}">
                <p14:modId xmlns:p14="http://schemas.microsoft.com/office/powerpoint/2010/main" val="574136013"/>
              </p:ext>
            </p:extLst>
          </p:nvPr>
        </p:nvGraphicFramePr>
        <p:xfrm>
          <a:off x="13344141" y="4922146"/>
          <a:ext cx="4424122" cy="15595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14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9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b="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點擊率</a:t>
                      </a:r>
                      <a:endParaRPr sz="1800" b="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b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0.15%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TW" sz="1200" b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(此為參考值，請依實際排CUE為主)</a:t>
                      </a:r>
                      <a:endParaRPr sz="1200" b="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b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規格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b="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300X250&lt;100K，</a:t>
                      </a:r>
                      <a:endParaRPr lang="en-US" altLang="zh-TW" sz="1800" b="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b="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jpg/gif/html5 </a:t>
                      </a:r>
                      <a:endParaRPr sz="1800" b="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b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裝置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sz="1800" b="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Mobile</a:t>
                      </a:r>
                      <a:endParaRPr sz="1800" b="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5" name="群組 14"/>
          <p:cNvGrpSpPr/>
          <p:nvPr/>
        </p:nvGrpSpPr>
        <p:grpSpPr>
          <a:xfrm>
            <a:off x="9326712" y="2484003"/>
            <a:ext cx="3886200" cy="6774298"/>
            <a:chOff x="16167695" y="3619500"/>
            <a:chExt cx="2188999" cy="4192568"/>
          </a:xfrm>
        </p:grpSpPr>
        <p:grpSp>
          <p:nvGrpSpPr>
            <p:cNvPr id="10" name="组合 3"/>
            <p:cNvGrpSpPr/>
            <p:nvPr/>
          </p:nvGrpSpPr>
          <p:grpSpPr>
            <a:xfrm>
              <a:off x="16252710" y="3619500"/>
              <a:ext cx="2035290" cy="4192568"/>
              <a:chOff x="6495340" y="2567007"/>
              <a:chExt cx="2035290" cy="4192568"/>
            </a:xfrm>
          </p:grpSpPr>
          <p:pic>
            <p:nvPicPr>
              <p:cNvPr id="11" name="图片 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9258" y="2683037"/>
                <a:ext cx="1844603" cy="3992400"/>
              </a:xfrm>
              <a:prstGeom prst="rect">
                <a:avLst/>
              </a:prstGeom>
            </p:spPr>
          </p:pic>
          <p:pic>
            <p:nvPicPr>
              <p:cNvPr id="12" name="图片 2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083" t="4584" r="16876" b="4722"/>
              <a:stretch/>
            </p:blipFill>
            <p:spPr>
              <a:xfrm>
                <a:off x="6495340" y="2567007"/>
                <a:ext cx="2035290" cy="4192568"/>
              </a:xfrm>
              <a:prstGeom prst="rect">
                <a:avLst/>
              </a:prstGeom>
            </p:spPr>
          </p:pic>
        </p:grpSp>
        <p:sp>
          <p:nvSpPr>
            <p:cNvPr id="14" name="Google Shape;1681;p77"/>
            <p:cNvSpPr/>
            <p:nvPr/>
          </p:nvSpPr>
          <p:spPr>
            <a:xfrm>
              <a:off x="16167695" y="5903299"/>
              <a:ext cx="2188999" cy="1597043"/>
            </a:xfrm>
            <a:prstGeom prst="rect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6CD99AEC-6B54-43A8-9709-2C21E736D77E}"/>
              </a:ext>
            </a:extLst>
          </p:cNvPr>
          <p:cNvSpPr txBox="1"/>
          <p:nvPr/>
        </p:nvSpPr>
        <p:spPr>
          <a:xfrm>
            <a:off x="1257300" y="190500"/>
            <a:ext cx="15582900" cy="123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59"/>
              </a:lnSpc>
              <a:spcBef>
                <a:spcPct val="0"/>
              </a:spcBef>
            </a:pPr>
            <a:r>
              <a:rPr lang="zh-TW" altLang="en-US" sz="7200" b="1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版位示意</a:t>
            </a:r>
            <a:endParaRPr lang="en-US" sz="7200" b="1" dirty="0">
              <a:solidFill>
                <a:schemeClr val="bg1"/>
              </a:solidFill>
              <a:effectLst>
                <a:glow rad="215900">
                  <a:schemeClr val="tx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210949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>
            <a:extLst>
              <a:ext uri="{FF2B5EF4-FFF2-40B4-BE49-F238E27FC236}">
                <a16:creationId xmlns:a16="http://schemas.microsoft.com/office/drawing/2014/main" id="{CFC47A17-7EC6-4045-9EF0-EE9E9D45C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62556">
            <a:off x="1991899" y="7236426"/>
            <a:ext cx="12482606" cy="10144954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11B8936A-1140-4AE4-9E0D-14194F2BB943}"/>
              </a:ext>
            </a:extLst>
          </p:cNvPr>
          <p:cNvSpPr txBox="1"/>
          <p:nvPr/>
        </p:nvSpPr>
        <p:spPr>
          <a:xfrm>
            <a:off x="1752600" y="3586252"/>
            <a:ext cx="150876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15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THANK YOU!</a:t>
            </a:r>
            <a:endParaRPr lang="en-US" altLang="zh-CN" sz="115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5" name="图片 6">
            <a:extLst>
              <a:ext uri="{FF2B5EF4-FFF2-40B4-BE49-F238E27FC236}">
                <a16:creationId xmlns:a16="http://schemas.microsoft.com/office/drawing/2014/main" id="{D80FC87C-A8BD-4BD0-A2A8-157C2E9329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4152900"/>
            <a:ext cx="4343400" cy="4343400"/>
          </a:xfrm>
          <a:prstGeom prst="rect">
            <a:avLst/>
          </a:prstGeom>
        </p:spPr>
      </p:pic>
      <p:pic>
        <p:nvPicPr>
          <p:cNvPr id="41" name="图片 23">
            <a:extLst>
              <a:ext uri="{FF2B5EF4-FFF2-40B4-BE49-F238E27FC236}">
                <a16:creationId xmlns:a16="http://schemas.microsoft.com/office/drawing/2014/main" id="{87ABA449-8FE3-43F5-833B-36B0CA868D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29" y="270824"/>
            <a:ext cx="2628145" cy="671758"/>
          </a:xfrm>
          <a:prstGeom prst="rect">
            <a:avLst/>
          </a:prstGeom>
        </p:spPr>
      </p:pic>
      <p:pic>
        <p:nvPicPr>
          <p:cNvPr id="42" name="图片 24">
            <a:extLst>
              <a:ext uri="{FF2B5EF4-FFF2-40B4-BE49-F238E27FC236}">
                <a16:creationId xmlns:a16="http://schemas.microsoft.com/office/drawing/2014/main" id="{DFFFE531-896F-4AB0-8D56-A1D799E28B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66700"/>
            <a:ext cx="693774" cy="69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900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1A3D6D12-6CA1-43D8-A471-9B5151A26698}"/>
              </a:ext>
            </a:extLst>
          </p:cNvPr>
          <p:cNvCxnSpPr/>
          <p:nvPr/>
        </p:nvCxnSpPr>
        <p:spPr>
          <a:xfrm>
            <a:off x="228600" y="5067300"/>
            <a:ext cx="17678400" cy="3048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"/>
          <p:cNvSpPr txBox="1"/>
          <p:nvPr/>
        </p:nvSpPr>
        <p:spPr>
          <a:xfrm>
            <a:off x="6934200" y="190500"/>
            <a:ext cx="3657600" cy="1288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559"/>
              </a:lnSpc>
              <a:spcBef>
                <a:spcPct val="0"/>
              </a:spcBef>
            </a:pPr>
            <a:r>
              <a:rPr lang="zh-TW" altLang="en-US" sz="7200" b="1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活動規劃</a:t>
            </a:r>
            <a:endParaRPr lang="en-US" sz="7200" b="1" dirty="0">
              <a:solidFill>
                <a:schemeClr val="bg1"/>
              </a:solidFill>
              <a:effectLst>
                <a:glow rad="215900">
                  <a:schemeClr val="tx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CFC47A17-7EC6-4045-9EF0-EE9E9D45C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62556">
            <a:off x="1991899" y="7236426"/>
            <a:ext cx="12482606" cy="10144954"/>
          </a:xfrm>
          <a:prstGeom prst="rect">
            <a:avLst/>
          </a:prstGeom>
        </p:spPr>
      </p:pic>
      <p:sp>
        <p:nvSpPr>
          <p:cNvPr id="18" name="AutoShape 7">
            <a:extLst>
              <a:ext uri="{FF2B5EF4-FFF2-40B4-BE49-F238E27FC236}">
                <a16:creationId xmlns:a16="http://schemas.microsoft.com/office/drawing/2014/main" id="{17B96B18-D841-4DDD-A1BC-D9753AAD1131}"/>
              </a:ext>
            </a:extLst>
          </p:cNvPr>
          <p:cNvSpPr/>
          <p:nvPr/>
        </p:nvSpPr>
        <p:spPr>
          <a:xfrm flipV="1">
            <a:off x="5638800" y="1566564"/>
            <a:ext cx="7315200" cy="71736"/>
          </a:xfrm>
          <a:prstGeom prst="line">
            <a:avLst/>
          </a:prstGeom>
          <a:ln w="28575" cap="rnd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23BD465-B47D-4EB0-9F5A-4006C5E0238D}"/>
              </a:ext>
            </a:extLst>
          </p:cNvPr>
          <p:cNvSpPr txBox="1"/>
          <p:nvPr/>
        </p:nvSpPr>
        <p:spPr>
          <a:xfrm>
            <a:off x="4648200" y="7277100"/>
            <a:ext cx="1905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7/28-8/31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32E548B-D8C9-4096-B2BB-EC8C736CAA65}"/>
              </a:ext>
            </a:extLst>
          </p:cNvPr>
          <p:cNvSpPr txBox="1"/>
          <p:nvPr/>
        </p:nvSpPr>
        <p:spPr>
          <a:xfrm>
            <a:off x="11658600" y="7353300"/>
            <a:ext cx="1905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9/28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下午場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6476314-8997-4B8E-BC14-4F39BF5BEEDC}"/>
              </a:ext>
            </a:extLst>
          </p:cNvPr>
          <p:cNvSpPr txBox="1"/>
          <p:nvPr/>
        </p:nvSpPr>
        <p:spPr>
          <a:xfrm>
            <a:off x="15240000" y="7353300"/>
            <a:ext cx="1905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9/28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晚間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55813B99-26EE-42FF-8C65-194811678A22}"/>
              </a:ext>
            </a:extLst>
          </p:cNvPr>
          <p:cNvSpPr txBox="1"/>
          <p:nvPr/>
        </p:nvSpPr>
        <p:spPr>
          <a:xfrm>
            <a:off x="8001000" y="7353300"/>
            <a:ext cx="1905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7-9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18C5715-45E0-4639-B6CC-141D74497F2E}"/>
              </a:ext>
            </a:extLst>
          </p:cNvPr>
          <p:cNvSpPr txBox="1"/>
          <p:nvPr/>
        </p:nvSpPr>
        <p:spPr>
          <a:xfrm>
            <a:off x="1066800" y="7277100"/>
            <a:ext cx="1905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7/28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B3EFE768-BBB4-41B0-A044-207238BD0BC0}"/>
              </a:ext>
            </a:extLst>
          </p:cNvPr>
          <p:cNvSpPr txBox="1"/>
          <p:nvPr/>
        </p:nvSpPr>
        <p:spPr>
          <a:xfrm>
            <a:off x="10591800" y="1028700"/>
            <a:ext cx="289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日期暫定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Oval 161">
            <a:extLst>
              <a:ext uri="{FF2B5EF4-FFF2-40B4-BE49-F238E27FC236}">
                <a16:creationId xmlns:a16="http://schemas.microsoft.com/office/drawing/2014/main" id="{EF7AFDF1-CD99-48E6-9233-F5BAF9073744}"/>
              </a:ext>
            </a:extLst>
          </p:cNvPr>
          <p:cNvSpPr/>
          <p:nvPr/>
        </p:nvSpPr>
        <p:spPr>
          <a:xfrm>
            <a:off x="609600" y="3695700"/>
            <a:ext cx="2945202" cy="29452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419100">
              <a:srgbClr val="FFC000">
                <a:alpha val="63000"/>
              </a:srgbClr>
            </a:glow>
            <a:outerShdw blurRad="457200" sx="104000" sy="104000" algn="ctr" rotWithShape="0">
              <a:prstClr val="black">
                <a:alpha val="18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F5D60D58-C888-4CDE-A084-D2BB346703F9}"/>
              </a:ext>
            </a:extLst>
          </p:cNvPr>
          <p:cNvSpPr txBox="1"/>
          <p:nvPr/>
        </p:nvSpPr>
        <p:spPr>
          <a:xfrm>
            <a:off x="1371600" y="4381500"/>
            <a:ext cx="19184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活動</a:t>
            </a:r>
            <a:endParaRPr lang="en-US" altLang="zh-TW" sz="48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800">
                <a:latin typeface="Microsoft YaHei" panose="020B0503020204020204" pitchFamily="34" charset="-122"/>
                <a:ea typeface="Microsoft YaHei" panose="020B0503020204020204" pitchFamily="34" charset="-122"/>
              </a:rPr>
              <a:t>發布</a:t>
            </a:r>
            <a:endParaRPr lang="zh-TW" altLang="en-US" sz="4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Oval 161">
            <a:extLst>
              <a:ext uri="{FF2B5EF4-FFF2-40B4-BE49-F238E27FC236}">
                <a16:creationId xmlns:a16="http://schemas.microsoft.com/office/drawing/2014/main" id="{5951E222-9DBF-4A33-8A26-205F87584D71}"/>
              </a:ext>
            </a:extLst>
          </p:cNvPr>
          <p:cNvSpPr/>
          <p:nvPr/>
        </p:nvSpPr>
        <p:spPr>
          <a:xfrm>
            <a:off x="4114880" y="3764431"/>
            <a:ext cx="2945202" cy="29452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93700">
              <a:srgbClr val="FFC000">
                <a:alpha val="63000"/>
              </a:srgbClr>
            </a:glow>
            <a:outerShdw blurRad="457200" sx="104000" sy="104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843C528-7618-491A-8373-CAE81CB946B8}"/>
              </a:ext>
            </a:extLst>
          </p:cNvPr>
          <p:cNvSpPr txBox="1"/>
          <p:nvPr/>
        </p:nvSpPr>
        <p:spPr>
          <a:xfrm>
            <a:off x="4876800" y="4457700"/>
            <a:ext cx="16897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獎項票選</a:t>
            </a:r>
          </a:p>
        </p:txBody>
      </p:sp>
      <p:sp>
        <p:nvSpPr>
          <p:cNvPr id="29" name="Oval 161">
            <a:extLst>
              <a:ext uri="{FF2B5EF4-FFF2-40B4-BE49-F238E27FC236}">
                <a16:creationId xmlns:a16="http://schemas.microsoft.com/office/drawing/2014/main" id="{C0A5088B-E8C1-4F98-870F-A585F9388FAE}"/>
              </a:ext>
            </a:extLst>
          </p:cNvPr>
          <p:cNvSpPr/>
          <p:nvPr/>
        </p:nvSpPr>
        <p:spPr>
          <a:xfrm>
            <a:off x="7551428" y="3833162"/>
            <a:ext cx="2945202" cy="29452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93700">
              <a:srgbClr val="FFC000">
                <a:alpha val="63000"/>
              </a:srgbClr>
            </a:glow>
            <a:outerShdw blurRad="457200" sx="104000" sy="104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>
              <a:cs typeface="+mn-ea"/>
              <a:sym typeface="+mn-lt"/>
            </a:endParaRPr>
          </a:p>
        </p:txBody>
      </p:sp>
      <p:sp>
        <p:nvSpPr>
          <p:cNvPr id="31" name="Oval 161">
            <a:extLst>
              <a:ext uri="{FF2B5EF4-FFF2-40B4-BE49-F238E27FC236}">
                <a16:creationId xmlns:a16="http://schemas.microsoft.com/office/drawing/2014/main" id="{305CF95B-0E70-47E1-BF42-475993F20FF3}"/>
              </a:ext>
            </a:extLst>
          </p:cNvPr>
          <p:cNvSpPr/>
          <p:nvPr/>
        </p:nvSpPr>
        <p:spPr>
          <a:xfrm>
            <a:off x="11079514" y="3832701"/>
            <a:ext cx="2945202" cy="29452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93700">
              <a:srgbClr val="FFC000">
                <a:alpha val="63000"/>
              </a:srgbClr>
            </a:glow>
            <a:outerShdw blurRad="457200" sx="104000" sy="104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E12483B4-2F3E-404B-9D9D-C227818E35B9}"/>
              </a:ext>
            </a:extLst>
          </p:cNvPr>
          <p:cNvSpPr txBox="1"/>
          <p:nvPr/>
        </p:nvSpPr>
        <p:spPr>
          <a:xfrm>
            <a:off x="8305800" y="4533900"/>
            <a:ext cx="1529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活動行銷</a:t>
            </a:r>
          </a:p>
        </p:txBody>
      </p:sp>
      <p:sp>
        <p:nvSpPr>
          <p:cNvPr id="33" name="Oval 161">
            <a:extLst>
              <a:ext uri="{FF2B5EF4-FFF2-40B4-BE49-F238E27FC236}">
                <a16:creationId xmlns:a16="http://schemas.microsoft.com/office/drawing/2014/main" id="{4AD70BF1-3353-49FE-9236-367AC4C4082E}"/>
              </a:ext>
            </a:extLst>
          </p:cNvPr>
          <p:cNvSpPr/>
          <p:nvPr/>
        </p:nvSpPr>
        <p:spPr>
          <a:xfrm>
            <a:off x="14493257" y="3764431"/>
            <a:ext cx="2945202" cy="29452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93700">
              <a:srgbClr val="FFC000">
                <a:alpha val="63000"/>
              </a:srgbClr>
            </a:glow>
            <a:outerShdw blurRad="457200" sx="104000" sy="104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>
              <a:cs typeface="+mn-ea"/>
              <a:sym typeface="+mn-lt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86A23800-49B1-4A1F-A87C-9B9C819F5E18}"/>
              </a:ext>
            </a:extLst>
          </p:cNvPr>
          <p:cNvSpPr txBox="1"/>
          <p:nvPr/>
        </p:nvSpPr>
        <p:spPr>
          <a:xfrm>
            <a:off x="15318028" y="4520472"/>
            <a:ext cx="15983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頒獎典禮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E12483B4-2F3E-404B-9D9D-C227818E35B9}"/>
              </a:ext>
            </a:extLst>
          </p:cNvPr>
          <p:cNvSpPr txBox="1"/>
          <p:nvPr/>
        </p:nvSpPr>
        <p:spPr>
          <a:xfrm>
            <a:off x="11764449" y="4434870"/>
            <a:ext cx="1529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高峰論壇</a:t>
            </a:r>
            <a:endParaRPr lang="en-US" altLang="zh-TW" sz="4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>
            <a:extLst>
              <a:ext uri="{FF2B5EF4-FFF2-40B4-BE49-F238E27FC236}">
                <a16:creationId xmlns:a16="http://schemas.microsoft.com/office/drawing/2014/main" id="{669A9B3E-4867-49BA-A835-78323B2893A6}"/>
              </a:ext>
            </a:extLst>
          </p:cNvPr>
          <p:cNvSpPr txBox="1"/>
          <p:nvPr/>
        </p:nvSpPr>
        <p:spPr>
          <a:xfrm>
            <a:off x="7010400" y="190500"/>
            <a:ext cx="4724400" cy="123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559"/>
              </a:lnSpc>
              <a:spcBef>
                <a:spcPct val="0"/>
              </a:spcBef>
            </a:pPr>
            <a:r>
              <a:rPr lang="en-US" altLang="zh-TW" sz="7200" b="1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TW" altLang="en-US" sz="7200" b="1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活動發布</a:t>
            </a:r>
            <a:endParaRPr lang="en-US" sz="7200" b="1" dirty="0">
              <a:solidFill>
                <a:schemeClr val="bg1"/>
              </a:solidFill>
              <a:effectLst>
                <a:glow rad="215900">
                  <a:schemeClr val="tx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CA5840F1-15B2-4C5D-AAD3-AEAAB3CA59E6}"/>
              </a:ext>
            </a:extLst>
          </p:cNvPr>
          <p:cNvSpPr/>
          <p:nvPr/>
        </p:nvSpPr>
        <p:spPr>
          <a:xfrm>
            <a:off x="6019800" y="1638300"/>
            <a:ext cx="6400800" cy="0"/>
          </a:xfrm>
          <a:prstGeom prst="line">
            <a:avLst/>
          </a:prstGeom>
          <a:ln w="127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DF7B1D0E-4AAE-4FBD-9E88-A9E020EB883B}"/>
              </a:ext>
            </a:extLst>
          </p:cNvPr>
          <p:cNvSpPr txBox="1"/>
          <p:nvPr/>
        </p:nvSpPr>
        <p:spPr>
          <a:xfrm>
            <a:off x="2819400" y="1943100"/>
            <a:ext cx="12661924" cy="28192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21100"/>
              </a:lnSpc>
              <a:spcBef>
                <a:spcPts val="95"/>
              </a:spcBef>
            </a:pPr>
            <a:r>
              <a:rPr lang="zh-TW" altLang="en-US" sz="2800" spc="2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為</a:t>
            </a:r>
            <a:r>
              <a:rPr lang="en-US" altLang="zh-TW" sz="2800" spc="2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【2022</a:t>
            </a:r>
            <a:r>
              <a:rPr lang="zh-TW" altLang="en-US" sz="2800" spc="2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第一屆全台地產盛典</a:t>
            </a:r>
            <a:r>
              <a:rPr lang="en-US" altLang="zh-TW" sz="2800" spc="2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】</a:t>
            </a:r>
            <a:r>
              <a:rPr lang="zh-TW" altLang="en-US" sz="2800" spc="2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活動開跑</a:t>
            </a:r>
            <a:r>
              <a:rPr lang="en-US" altLang="zh-TW" sz="2800" spc="2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!</a:t>
            </a:r>
          </a:p>
          <a:p>
            <a:pPr marL="12700" marR="5080" algn="ctr">
              <a:lnSpc>
                <a:spcPct val="121100"/>
              </a:lnSpc>
              <a:spcBef>
                <a:spcPts val="95"/>
              </a:spcBef>
            </a:pPr>
            <a:endParaRPr lang="en-US" sz="2800" spc="2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 marR="5080" algn="ctr">
              <a:lnSpc>
                <a:spcPct val="121100"/>
              </a:lnSpc>
              <a:spcBef>
                <a:spcPts val="95"/>
              </a:spcBef>
            </a:pPr>
            <a:r>
              <a:rPr lang="zh-TW" altLang="en-US" sz="2800" spc="2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透過專業的評審、網路民調等方式，</a:t>
            </a:r>
            <a:endParaRPr lang="en-US" altLang="zh-TW" sz="2800" spc="2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 marR="5080" algn="ctr">
              <a:lnSpc>
                <a:spcPct val="121100"/>
              </a:lnSpc>
              <a:spcBef>
                <a:spcPts val="95"/>
              </a:spcBef>
            </a:pPr>
            <a:endParaRPr lang="en-US" altLang="zh-TW" sz="3200" b="1" spc="2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2700" marR="5080" algn="ctr">
              <a:lnSpc>
                <a:spcPct val="121100"/>
              </a:lnSpc>
              <a:spcBef>
                <a:spcPts val="95"/>
              </a:spcBef>
            </a:pPr>
            <a:r>
              <a:rPr lang="zh-TW" altLang="en-US" sz="3200" b="1" spc="2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選出三大分類、</a:t>
            </a:r>
            <a:r>
              <a:rPr lang="en-US" altLang="zh-TW" sz="3200" b="1" spc="2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15</a:t>
            </a:r>
            <a:r>
              <a:rPr lang="zh-TW" altLang="en-US" sz="3200" b="1" spc="2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個獎項，每項最高三家得獎</a:t>
            </a:r>
            <a:r>
              <a:rPr lang="zh-TW" altLang="en-US" sz="2800" spc="2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。</a:t>
            </a:r>
            <a:endParaRPr lang="en-US" sz="2800" spc="2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pic>
        <p:nvPicPr>
          <p:cNvPr id="1028" name="Picture 4" descr="傳藝金曲獎公布入圍名單報名作品銳減| 文化| 重點新聞| 中央社CNA">
            <a:extLst>
              <a:ext uri="{FF2B5EF4-FFF2-40B4-BE49-F238E27FC236}">
                <a16:creationId xmlns:a16="http://schemas.microsoft.com/office/drawing/2014/main" id="{FA61ABB9-CDBC-40B4-B25E-49A5D77AC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496" y="5524499"/>
            <a:ext cx="8109857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日月光、中華電信、高通三大科技巨頭聯手催生全球首座5GmmWave企業專網智慧工廠-風傳媒">
            <a:extLst>
              <a:ext uri="{FF2B5EF4-FFF2-40B4-BE49-F238E27FC236}">
                <a16:creationId xmlns:a16="http://schemas.microsoft.com/office/drawing/2014/main" id="{5E5D4AF0-8555-4E02-861F-AE91E0E9A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295" y="5524500"/>
            <a:ext cx="6390505" cy="425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A2D16750-29B4-4D83-8DD0-22742A3FCF5E}"/>
              </a:ext>
            </a:extLst>
          </p:cNvPr>
          <p:cNvSpPr txBox="1"/>
          <p:nvPr/>
        </p:nvSpPr>
        <p:spPr>
          <a:xfrm>
            <a:off x="5562600" y="4991100"/>
            <a:ext cx="7086600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發表會同步</a:t>
            </a:r>
            <a:r>
              <a:rPr lang="zh-TW" altLang="zh-TW" sz="24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網路直播：中時新聞網FB/YT </a:t>
            </a:r>
            <a:endParaRPr lang="zh-TW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5677266" y="4426549"/>
            <a:ext cx="1915025" cy="1915025"/>
            <a:chOff x="15773400" y="-1104900"/>
            <a:chExt cx="1915025" cy="1915025"/>
          </a:xfrm>
        </p:grpSpPr>
        <p:sp>
          <p:nvSpPr>
            <p:cNvPr id="2" name="橢圓 1"/>
            <p:cNvSpPr/>
            <p:nvPr/>
          </p:nvSpPr>
          <p:spPr>
            <a:xfrm>
              <a:off x="15773400" y="-1104900"/>
              <a:ext cx="1915025" cy="191502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文字方塊 2"/>
            <p:cNvSpPr txBox="1"/>
            <p:nvPr/>
          </p:nvSpPr>
          <p:spPr>
            <a:xfrm flipH="1">
              <a:off x="15895319" y="-713390"/>
              <a:ext cx="1706881" cy="1132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百萬粉絲團</a:t>
              </a:r>
              <a:endPara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ct val="150000"/>
                </a:lnSpc>
              </a:pP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直播宣傳</a:t>
              </a:r>
              <a:endPara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581223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>
            <a:extLst>
              <a:ext uri="{FF2B5EF4-FFF2-40B4-BE49-F238E27FC236}">
                <a16:creationId xmlns:a16="http://schemas.microsoft.com/office/drawing/2014/main" id="{669A9B3E-4867-49BA-A835-78323B2893A6}"/>
              </a:ext>
            </a:extLst>
          </p:cNvPr>
          <p:cNvSpPr txBox="1"/>
          <p:nvPr/>
        </p:nvSpPr>
        <p:spPr>
          <a:xfrm>
            <a:off x="7010400" y="190500"/>
            <a:ext cx="4724400" cy="123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59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TW" altLang="en-US" sz="7200" b="1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獎項票選</a:t>
            </a:r>
            <a:endParaRPr lang="en-US" altLang="zh-TW" sz="7200" b="1" dirty="0">
              <a:solidFill>
                <a:schemeClr val="bg1"/>
              </a:solidFill>
              <a:effectLst>
                <a:glow rad="215900">
                  <a:schemeClr val="tx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CA5840F1-15B2-4C5D-AAD3-AEAAB3CA59E6}"/>
              </a:ext>
            </a:extLst>
          </p:cNvPr>
          <p:cNvSpPr/>
          <p:nvPr/>
        </p:nvSpPr>
        <p:spPr>
          <a:xfrm>
            <a:off x="6019800" y="1638300"/>
            <a:ext cx="6400800" cy="0"/>
          </a:xfrm>
          <a:prstGeom prst="line">
            <a:avLst/>
          </a:prstGeom>
          <a:ln w="127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7101D02-3070-44E8-B26A-96E0B080B038}"/>
              </a:ext>
            </a:extLst>
          </p:cNvPr>
          <p:cNvSpPr txBox="1"/>
          <p:nvPr/>
        </p:nvSpPr>
        <p:spPr>
          <a:xfrm>
            <a:off x="16992600" y="9715500"/>
            <a:ext cx="144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畫面示意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647FA8D-C99B-4641-9707-A1826D3D2A9C}"/>
              </a:ext>
            </a:extLst>
          </p:cNvPr>
          <p:cNvSpPr txBox="1"/>
          <p:nvPr/>
        </p:nvSpPr>
        <p:spPr>
          <a:xfrm>
            <a:off x="304800" y="10858500"/>
            <a:ext cx="11430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1.票選活動時間點於928檔期前，提前於網路宣傳，並於8月期間旺旺中時媒體大量宣傳導流至票選活動頁面；並提供活動誘因，增加網路參與度。</a:t>
            </a: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2.由公會提供入圍名單30家，再透過專業評審60%、網路20%、電話民調(艾普羅)20%、選出3大年度大獎與4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個獎座。</a:t>
            </a: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3.民眾須於活動官網選擇登入方式（設定電子郵件【活動帳號】登入、FB帳號登入），並在活動頁面填寫個人資料（含真實姓名、電子郵件、聯絡電話）後，始可進入票選網頁進行投票。</a:t>
            </a: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4.每人每日每類別各一票。</a:t>
            </a: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5.票選活動結束後，將針對所有符合網路票選抽獎資格者進行抽獎（不重複中獎，若有重複者，以最大獎為主）。</a:t>
            </a:r>
          </a:p>
          <a:p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BED49F1-49E1-4A94-9699-26811F98D116}"/>
              </a:ext>
            </a:extLst>
          </p:cNvPr>
          <p:cNvSpPr txBox="1"/>
          <p:nvPr/>
        </p:nvSpPr>
        <p:spPr>
          <a:xfrm>
            <a:off x="-6122922" y="10882784"/>
            <a:ext cx="7315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票選期間：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7/28-8/31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0C9C27F-3A00-422B-A3AA-D2587343E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0" y="306109"/>
            <a:ext cx="5257800" cy="974062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-6275322" y="11720984"/>
            <a:ext cx="6408000" cy="76200"/>
          </a:xfrm>
          <a:prstGeom prst="rect">
            <a:avLst/>
          </a:prstGeom>
          <a:gradFill flip="none" rotWithShape="1">
            <a:gsLst>
              <a:gs pos="24000">
                <a:srgbClr val="BD9230"/>
              </a:gs>
              <a:gs pos="42000">
                <a:srgbClr val="DDC345"/>
              </a:gs>
              <a:gs pos="69000">
                <a:srgbClr val="9A5C19"/>
              </a:gs>
              <a:gs pos="0">
                <a:schemeClr val="bg2">
                  <a:lumMod val="50000"/>
                </a:schemeClr>
              </a:gs>
              <a:gs pos="94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Freeform 10"/>
          <p:cNvSpPr>
            <a:spLocks/>
          </p:cNvSpPr>
          <p:nvPr/>
        </p:nvSpPr>
        <p:spPr bwMode="auto">
          <a:xfrm>
            <a:off x="3706881" y="2191750"/>
            <a:ext cx="3301712" cy="3325876"/>
          </a:xfrm>
          <a:custGeom>
            <a:avLst/>
            <a:gdLst>
              <a:gd name="T0" fmla="*/ 0 w 1503"/>
              <a:gd name="T1" fmla="*/ 0 h 1514"/>
              <a:gd name="T2" fmla="*/ 931 w 1503"/>
              <a:gd name="T3" fmla="*/ 1514 h 1514"/>
              <a:gd name="T4" fmla="*/ 1503 w 1503"/>
              <a:gd name="T5" fmla="*/ 1514 h 1514"/>
              <a:gd name="T6" fmla="*/ 572 w 1503"/>
              <a:gd name="T7" fmla="*/ 0 h 1514"/>
              <a:gd name="T8" fmla="*/ 0 w 1503"/>
              <a:gd name="T9" fmla="*/ 0 h 1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03" h="1514">
                <a:moveTo>
                  <a:pt x="0" y="0"/>
                </a:moveTo>
                <a:lnTo>
                  <a:pt x="931" y="1514"/>
                </a:lnTo>
                <a:lnTo>
                  <a:pt x="1503" y="1514"/>
                </a:lnTo>
                <a:lnTo>
                  <a:pt x="572" y="0"/>
                </a:lnTo>
                <a:lnTo>
                  <a:pt x="0" y="0"/>
                </a:lnTo>
                <a:close/>
              </a:path>
            </a:pathLst>
          </a:custGeom>
          <a:solidFill>
            <a:srgbClr val="0A3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Freeform 11"/>
          <p:cNvSpPr>
            <a:spLocks/>
          </p:cNvSpPr>
          <p:nvPr/>
        </p:nvSpPr>
        <p:spPr bwMode="auto">
          <a:xfrm>
            <a:off x="6712032" y="2191750"/>
            <a:ext cx="3290728" cy="3325876"/>
          </a:xfrm>
          <a:custGeom>
            <a:avLst/>
            <a:gdLst>
              <a:gd name="T0" fmla="*/ 0 w 1498"/>
              <a:gd name="T1" fmla="*/ 0 h 1514"/>
              <a:gd name="T2" fmla="*/ 926 w 1498"/>
              <a:gd name="T3" fmla="*/ 1514 h 1514"/>
              <a:gd name="T4" fmla="*/ 1498 w 1498"/>
              <a:gd name="T5" fmla="*/ 1514 h 1514"/>
              <a:gd name="T6" fmla="*/ 572 w 1498"/>
              <a:gd name="T7" fmla="*/ 0 h 1514"/>
              <a:gd name="T8" fmla="*/ 0 w 1498"/>
              <a:gd name="T9" fmla="*/ 0 h 1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8" h="1514">
                <a:moveTo>
                  <a:pt x="0" y="0"/>
                </a:moveTo>
                <a:lnTo>
                  <a:pt x="926" y="1514"/>
                </a:lnTo>
                <a:lnTo>
                  <a:pt x="1498" y="1514"/>
                </a:lnTo>
                <a:lnTo>
                  <a:pt x="572" y="0"/>
                </a:lnTo>
                <a:lnTo>
                  <a:pt x="0" y="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" name="Freeform 12"/>
          <p:cNvSpPr>
            <a:spLocks/>
          </p:cNvSpPr>
          <p:nvPr/>
        </p:nvSpPr>
        <p:spPr bwMode="auto">
          <a:xfrm>
            <a:off x="9704002" y="2191750"/>
            <a:ext cx="3290728" cy="3325876"/>
          </a:xfrm>
          <a:custGeom>
            <a:avLst/>
            <a:gdLst>
              <a:gd name="T0" fmla="*/ 0 w 1498"/>
              <a:gd name="T1" fmla="*/ 0 h 1514"/>
              <a:gd name="T2" fmla="*/ 926 w 1498"/>
              <a:gd name="T3" fmla="*/ 1514 h 1514"/>
              <a:gd name="T4" fmla="*/ 1498 w 1498"/>
              <a:gd name="T5" fmla="*/ 1514 h 1514"/>
              <a:gd name="T6" fmla="*/ 572 w 1498"/>
              <a:gd name="T7" fmla="*/ 0 h 1514"/>
              <a:gd name="T8" fmla="*/ 0 w 1498"/>
              <a:gd name="T9" fmla="*/ 0 h 1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8" h="1514">
                <a:moveTo>
                  <a:pt x="0" y="0"/>
                </a:moveTo>
                <a:lnTo>
                  <a:pt x="926" y="1514"/>
                </a:lnTo>
                <a:lnTo>
                  <a:pt x="1498" y="1514"/>
                </a:lnTo>
                <a:lnTo>
                  <a:pt x="572" y="0"/>
                </a:lnTo>
                <a:lnTo>
                  <a:pt x="0" y="0"/>
                </a:lnTo>
                <a:close/>
              </a:path>
            </a:pathLst>
          </a:custGeom>
          <a:solidFill>
            <a:srgbClr val="215F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Freeform 13"/>
          <p:cNvSpPr>
            <a:spLocks/>
          </p:cNvSpPr>
          <p:nvPr/>
        </p:nvSpPr>
        <p:spPr bwMode="auto">
          <a:xfrm>
            <a:off x="2114239" y="4687255"/>
            <a:ext cx="2042975" cy="830371"/>
          </a:xfrm>
          <a:custGeom>
            <a:avLst/>
            <a:gdLst>
              <a:gd name="T0" fmla="*/ 288 w 970"/>
              <a:gd name="T1" fmla="*/ 378 h 378"/>
              <a:gd name="T2" fmla="*/ 0 w 970"/>
              <a:gd name="T3" fmla="*/ 0 h 378"/>
              <a:gd name="T4" fmla="*/ 970 w 970"/>
              <a:gd name="T5" fmla="*/ 0 h 378"/>
              <a:gd name="T6" fmla="*/ 860 w 970"/>
              <a:gd name="T7" fmla="*/ 378 h 378"/>
              <a:gd name="T8" fmla="*/ 288 w 970"/>
              <a:gd name="T9" fmla="*/ 378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0" h="378">
                <a:moveTo>
                  <a:pt x="288" y="378"/>
                </a:moveTo>
                <a:lnTo>
                  <a:pt x="0" y="0"/>
                </a:lnTo>
                <a:lnTo>
                  <a:pt x="970" y="0"/>
                </a:lnTo>
                <a:lnTo>
                  <a:pt x="860" y="378"/>
                </a:lnTo>
                <a:lnTo>
                  <a:pt x="288" y="378"/>
                </a:lnTo>
                <a:close/>
              </a:path>
            </a:pathLst>
          </a:custGeom>
          <a:solidFill>
            <a:srgbClr val="10426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Freeform 14"/>
          <p:cNvSpPr>
            <a:spLocks/>
          </p:cNvSpPr>
          <p:nvPr/>
        </p:nvSpPr>
        <p:spPr bwMode="auto">
          <a:xfrm>
            <a:off x="12456527" y="2191750"/>
            <a:ext cx="2242879" cy="832567"/>
          </a:xfrm>
          <a:custGeom>
            <a:avLst/>
            <a:gdLst>
              <a:gd name="T0" fmla="*/ 680 w 1021"/>
              <a:gd name="T1" fmla="*/ 0 h 379"/>
              <a:gd name="T2" fmla="*/ 1021 w 1021"/>
              <a:gd name="T3" fmla="*/ 379 h 379"/>
              <a:gd name="T4" fmla="*/ 0 w 1021"/>
              <a:gd name="T5" fmla="*/ 379 h 379"/>
              <a:gd name="T6" fmla="*/ 108 w 1021"/>
              <a:gd name="T7" fmla="*/ 0 h 379"/>
              <a:gd name="T8" fmla="*/ 680 w 1021"/>
              <a:gd name="T9" fmla="*/ 0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1" h="379">
                <a:moveTo>
                  <a:pt x="680" y="0"/>
                </a:moveTo>
                <a:lnTo>
                  <a:pt x="1021" y="379"/>
                </a:lnTo>
                <a:lnTo>
                  <a:pt x="0" y="379"/>
                </a:lnTo>
                <a:lnTo>
                  <a:pt x="108" y="0"/>
                </a:lnTo>
                <a:lnTo>
                  <a:pt x="680" y="0"/>
                </a:lnTo>
                <a:close/>
              </a:path>
            </a:pathLst>
          </a:custGeom>
          <a:solidFill>
            <a:srgbClr val="80B3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Freeform 5"/>
          <p:cNvSpPr>
            <a:spLocks/>
          </p:cNvSpPr>
          <p:nvPr/>
        </p:nvSpPr>
        <p:spPr bwMode="auto">
          <a:xfrm>
            <a:off x="0" y="2191750"/>
            <a:ext cx="17511244" cy="3325876"/>
          </a:xfrm>
          <a:custGeom>
            <a:avLst/>
            <a:gdLst>
              <a:gd name="T0" fmla="*/ 0 w 7243"/>
              <a:gd name="T1" fmla="*/ 379 h 1514"/>
              <a:gd name="T2" fmla="*/ 6241 w 7243"/>
              <a:gd name="T3" fmla="*/ 379 h 1514"/>
              <a:gd name="T4" fmla="*/ 6241 w 7243"/>
              <a:gd name="T5" fmla="*/ 0 h 1514"/>
              <a:gd name="T6" fmla="*/ 7243 w 7243"/>
              <a:gd name="T7" fmla="*/ 757 h 1514"/>
              <a:gd name="T8" fmla="*/ 6241 w 7243"/>
              <a:gd name="T9" fmla="*/ 1514 h 1514"/>
              <a:gd name="T10" fmla="*/ 6241 w 7243"/>
              <a:gd name="T11" fmla="*/ 1136 h 1514"/>
              <a:gd name="T12" fmla="*/ 0 w 7243"/>
              <a:gd name="T13" fmla="*/ 1136 h 1514"/>
              <a:gd name="T14" fmla="*/ 0 w 7243"/>
              <a:gd name="T15" fmla="*/ 379 h 1514"/>
              <a:gd name="T16" fmla="*/ 0 w 7243"/>
              <a:gd name="T17" fmla="*/ 379 h 1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43" h="1514">
                <a:moveTo>
                  <a:pt x="0" y="379"/>
                </a:moveTo>
                <a:lnTo>
                  <a:pt x="6241" y="379"/>
                </a:lnTo>
                <a:lnTo>
                  <a:pt x="6241" y="0"/>
                </a:lnTo>
                <a:lnTo>
                  <a:pt x="7243" y="757"/>
                </a:lnTo>
                <a:lnTo>
                  <a:pt x="6241" y="1514"/>
                </a:lnTo>
                <a:lnTo>
                  <a:pt x="6241" y="1136"/>
                </a:lnTo>
                <a:lnTo>
                  <a:pt x="0" y="1136"/>
                </a:lnTo>
                <a:lnTo>
                  <a:pt x="0" y="379"/>
                </a:lnTo>
                <a:lnTo>
                  <a:pt x="0" y="379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" name="Freeform 6"/>
          <p:cNvSpPr>
            <a:spLocks/>
          </p:cNvSpPr>
          <p:nvPr/>
        </p:nvSpPr>
        <p:spPr bwMode="auto">
          <a:xfrm>
            <a:off x="2746902" y="2191750"/>
            <a:ext cx="2216518" cy="3325876"/>
          </a:xfrm>
          <a:custGeom>
            <a:avLst/>
            <a:gdLst>
              <a:gd name="T0" fmla="*/ 0 w 1009"/>
              <a:gd name="T1" fmla="*/ 1514 h 1514"/>
              <a:gd name="T2" fmla="*/ 437 w 1009"/>
              <a:gd name="T3" fmla="*/ 0 h 1514"/>
              <a:gd name="T4" fmla="*/ 1009 w 1009"/>
              <a:gd name="T5" fmla="*/ 0 h 1514"/>
              <a:gd name="T6" fmla="*/ 572 w 1009"/>
              <a:gd name="T7" fmla="*/ 1514 h 1514"/>
              <a:gd name="T8" fmla="*/ 0 w 1009"/>
              <a:gd name="T9" fmla="*/ 1514 h 1514"/>
              <a:gd name="T10" fmla="*/ 0 w 1009"/>
              <a:gd name="T11" fmla="*/ 1514 h 1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9" h="1514">
                <a:moveTo>
                  <a:pt x="0" y="1514"/>
                </a:moveTo>
                <a:lnTo>
                  <a:pt x="437" y="0"/>
                </a:lnTo>
                <a:lnTo>
                  <a:pt x="1009" y="0"/>
                </a:lnTo>
                <a:lnTo>
                  <a:pt x="572" y="1514"/>
                </a:lnTo>
                <a:lnTo>
                  <a:pt x="0" y="1514"/>
                </a:lnTo>
                <a:lnTo>
                  <a:pt x="0" y="1514"/>
                </a:lnTo>
                <a:close/>
              </a:path>
            </a:pathLst>
          </a:custGeom>
          <a:solidFill>
            <a:srgbClr val="1F5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Freeform 7"/>
          <p:cNvSpPr>
            <a:spLocks/>
          </p:cNvSpPr>
          <p:nvPr/>
        </p:nvSpPr>
        <p:spPr bwMode="auto">
          <a:xfrm>
            <a:off x="5752053" y="2191750"/>
            <a:ext cx="2216518" cy="3325876"/>
          </a:xfrm>
          <a:custGeom>
            <a:avLst/>
            <a:gdLst>
              <a:gd name="T0" fmla="*/ 0 w 1009"/>
              <a:gd name="T1" fmla="*/ 1514 h 1514"/>
              <a:gd name="T2" fmla="*/ 437 w 1009"/>
              <a:gd name="T3" fmla="*/ 0 h 1514"/>
              <a:gd name="T4" fmla="*/ 1009 w 1009"/>
              <a:gd name="T5" fmla="*/ 0 h 1514"/>
              <a:gd name="T6" fmla="*/ 572 w 1009"/>
              <a:gd name="T7" fmla="*/ 1514 h 1514"/>
              <a:gd name="T8" fmla="*/ 0 w 1009"/>
              <a:gd name="T9" fmla="*/ 1514 h 1514"/>
              <a:gd name="T10" fmla="*/ 0 w 1009"/>
              <a:gd name="T11" fmla="*/ 1514 h 1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9" h="1514">
                <a:moveTo>
                  <a:pt x="0" y="1514"/>
                </a:moveTo>
                <a:lnTo>
                  <a:pt x="437" y="0"/>
                </a:lnTo>
                <a:lnTo>
                  <a:pt x="1009" y="0"/>
                </a:lnTo>
                <a:lnTo>
                  <a:pt x="572" y="1514"/>
                </a:lnTo>
                <a:lnTo>
                  <a:pt x="0" y="1514"/>
                </a:lnTo>
                <a:lnTo>
                  <a:pt x="0" y="1514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" name="Freeform 8"/>
          <p:cNvSpPr>
            <a:spLocks/>
          </p:cNvSpPr>
          <p:nvPr/>
        </p:nvSpPr>
        <p:spPr bwMode="auto">
          <a:xfrm>
            <a:off x="8746220" y="2191750"/>
            <a:ext cx="2214322" cy="3325876"/>
          </a:xfrm>
          <a:custGeom>
            <a:avLst/>
            <a:gdLst>
              <a:gd name="T0" fmla="*/ 0 w 1008"/>
              <a:gd name="T1" fmla="*/ 1514 h 1514"/>
              <a:gd name="T2" fmla="*/ 436 w 1008"/>
              <a:gd name="T3" fmla="*/ 0 h 1514"/>
              <a:gd name="T4" fmla="*/ 1008 w 1008"/>
              <a:gd name="T5" fmla="*/ 0 h 1514"/>
              <a:gd name="T6" fmla="*/ 572 w 1008"/>
              <a:gd name="T7" fmla="*/ 1514 h 1514"/>
              <a:gd name="T8" fmla="*/ 0 w 1008"/>
              <a:gd name="T9" fmla="*/ 1514 h 1514"/>
              <a:gd name="T10" fmla="*/ 0 w 1008"/>
              <a:gd name="T11" fmla="*/ 1514 h 1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8" h="1514">
                <a:moveTo>
                  <a:pt x="0" y="1514"/>
                </a:moveTo>
                <a:lnTo>
                  <a:pt x="436" y="0"/>
                </a:lnTo>
                <a:lnTo>
                  <a:pt x="1008" y="0"/>
                </a:lnTo>
                <a:lnTo>
                  <a:pt x="572" y="1514"/>
                </a:lnTo>
                <a:lnTo>
                  <a:pt x="0" y="1514"/>
                </a:lnTo>
                <a:lnTo>
                  <a:pt x="0" y="1514"/>
                </a:lnTo>
                <a:close/>
              </a:path>
            </a:pathLst>
          </a:custGeom>
          <a:solidFill>
            <a:srgbClr val="287E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Freeform 9"/>
          <p:cNvSpPr>
            <a:spLocks/>
          </p:cNvSpPr>
          <p:nvPr/>
        </p:nvSpPr>
        <p:spPr bwMode="auto">
          <a:xfrm>
            <a:off x="11738191" y="2191750"/>
            <a:ext cx="2212125" cy="3325876"/>
          </a:xfrm>
          <a:custGeom>
            <a:avLst/>
            <a:gdLst>
              <a:gd name="T0" fmla="*/ 0 w 1007"/>
              <a:gd name="T1" fmla="*/ 1514 h 1514"/>
              <a:gd name="T2" fmla="*/ 435 w 1007"/>
              <a:gd name="T3" fmla="*/ 0 h 1514"/>
              <a:gd name="T4" fmla="*/ 1007 w 1007"/>
              <a:gd name="T5" fmla="*/ 0 h 1514"/>
              <a:gd name="T6" fmla="*/ 572 w 1007"/>
              <a:gd name="T7" fmla="*/ 1514 h 1514"/>
              <a:gd name="T8" fmla="*/ 0 w 1007"/>
              <a:gd name="T9" fmla="*/ 1514 h 1514"/>
              <a:gd name="T10" fmla="*/ 0 w 1007"/>
              <a:gd name="T11" fmla="*/ 1514 h 1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7" h="1514">
                <a:moveTo>
                  <a:pt x="0" y="1514"/>
                </a:moveTo>
                <a:lnTo>
                  <a:pt x="435" y="0"/>
                </a:lnTo>
                <a:lnTo>
                  <a:pt x="1007" y="0"/>
                </a:lnTo>
                <a:lnTo>
                  <a:pt x="572" y="1514"/>
                </a:lnTo>
                <a:lnTo>
                  <a:pt x="0" y="1514"/>
                </a:lnTo>
                <a:lnTo>
                  <a:pt x="0" y="1514"/>
                </a:lnTo>
                <a:close/>
              </a:path>
            </a:pathLst>
          </a:custGeom>
          <a:solidFill>
            <a:srgbClr val="A9CB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Freeform 19"/>
          <p:cNvSpPr>
            <a:spLocks noEditPoints="1"/>
          </p:cNvSpPr>
          <p:nvPr/>
        </p:nvSpPr>
        <p:spPr bwMode="auto">
          <a:xfrm>
            <a:off x="15327577" y="3397865"/>
            <a:ext cx="911846" cy="913644"/>
          </a:xfrm>
          <a:custGeom>
            <a:avLst/>
            <a:gdLst>
              <a:gd name="T0" fmla="*/ 46 w 212"/>
              <a:gd name="T1" fmla="*/ 212 h 212"/>
              <a:gd name="T2" fmla="*/ 46 w 212"/>
              <a:gd name="T3" fmla="*/ 197 h 212"/>
              <a:gd name="T4" fmla="*/ 47 w 212"/>
              <a:gd name="T5" fmla="*/ 197 h 212"/>
              <a:gd name="T6" fmla="*/ 65 w 212"/>
              <a:gd name="T7" fmla="*/ 196 h 212"/>
              <a:gd name="T8" fmla="*/ 87 w 212"/>
              <a:gd name="T9" fmla="*/ 190 h 212"/>
              <a:gd name="T10" fmla="*/ 98 w 212"/>
              <a:gd name="T11" fmla="*/ 178 h 212"/>
              <a:gd name="T12" fmla="*/ 99 w 212"/>
              <a:gd name="T13" fmla="*/ 173 h 212"/>
              <a:gd name="T14" fmla="*/ 99 w 212"/>
              <a:gd name="T15" fmla="*/ 159 h 212"/>
              <a:gd name="T16" fmla="*/ 98 w 212"/>
              <a:gd name="T17" fmla="*/ 158 h 212"/>
              <a:gd name="T18" fmla="*/ 79 w 212"/>
              <a:gd name="T19" fmla="*/ 146 h 212"/>
              <a:gd name="T20" fmla="*/ 74 w 212"/>
              <a:gd name="T21" fmla="*/ 143 h 212"/>
              <a:gd name="T22" fmla="*/ 28 w 212"/>
              <a:gd name="T23" fmla="*/ 116 h 212"/>
              <a:gd name="T24" fmla="*/ 7 w 212"/>
              <a:gd name="T25" fmla="*/ 81 h 212"/>
              <a:gd name="T26" fmla="*/ 1 w 212"/>
              <a:gd name="T27" fmla="*/ 58 h 212"/>
              <a:gd name="T28" fmla="*/ 0 w 212"/>
              <a:gd name="T29" fmla="*/ 31 h 212"/>
              <a:gd name="T30" fmla="*/ 38 w 212"/>
              <a:gd name="T31" fmla="*/ 31 h 212"/>
              <a:gd name="T32" fmla="*/ 38 w 212"/>
              <a:gd name="T33" fmla="*/ 0 h 212"/>
              <a:gd name="T34" fmla="*/ 174 w 212"/>
              <a:gd name="T35" fmla="*/ 0 h 212"/>
              <a:gd name="T36" fmla="*/ 174 w 212"/>
              <a:gd name="T37" fmla="*/ 16 h 212"/>
              <a:gd name="T38" fmla="*/ 174 w 212"/>
              <a:gd name="T39" fmla="*/ 31 h 212"/>
              <a:gd name="T40" fmla="*/ 212 w 212"/>
              <a:gd name="T41" fmla="*/ 31 h 212"/>
              <a:gd name="T42" fmla="*/ 212 w 212"/>
              <a:gd name="T43" fmla="*/ 32 h 212"/>
              <a:gd name="T44" fmla="*/ 211 w 212"/>
              <a:gd name="T45" fmla="*/ 59 h 212"/>
              <a:gd name="T46" fmla="*/ 189 w 212"/>
              <a:gd name="T47" fmla="*/ 111 h 212"/>
              <a:gd name="T48" fmla="*/ 146 w 212"/>
              <a:gd name="T49" fmla="*/ 140 h 212"/>
              <a:gd name="T50" fmla="*/ 137 w 212"/>
              <a:gd name="T51" fmla="*/ 143 h 212"/>
              <a:gd name="T52" fmla="*/ 135 w 212"/>
              <a:gd name="T53" fmla="*/ 145 h 212"/>
              <a:gd name="T54" fmla="*/ 120 w 212"/>
              <a:gd name="T55" fmla="*/ 156 h 212"/>
              <a:gd name="T56" fmla="*/ 115 w 212"/>
              <a:gd name="T57" fmla="*/ 158 h 212"/>
              <a:gd name="T58" fmla="*/ 114 w 212"/>
              <a:gd name="T59" fmla="*/ 159 h 212"/>
              <a:gd name="T60" fmla="*/ 114 w 212"/>
              <a:gd name="T61" fmla="*/ 174 h 212"/>
              <a:gd name="T62" fmla="*/ 118 w 212"/>
              <a:gd name="T63" fmla="*/ 184 h 212"/>
              <a:gd name="T64" fmla="*/ 134 w 212"/>
              <a:gd name="T65" fmla="*/ 193 h 212"/>
              <a:gd name="T66" fmla="*/ 161 w 212"/>
              <a:gd name="T67" fmla="*/ 197 h 212"/>
              <a:gd name="T68" fmla="*/ 167 w 212"/>
              <a:gd name="T69" fmla="*/ 197 h 212"/>
              <a:gd name="T70" fmla="*/ 167 w 212"/>
              <a:gd name="T71" fmla="*/ 212 h 212"/>
              <a:gd name="T72" fmla="*/ 46 w 212"/>
              <a:gd name="T73" fmla="*/ 212 h 212"/>
              <a:gd name="T74" fmla="*/ 151 w 212"/>
              <a:gd name="T75" fmla="*/ 122 h 212"/>
              <a:gd name="T76" fmla="*/ 197 w 212"/>
              <a:gd name="T77" fmla="*/ 46 h 212"/>
              <a:gd name="T78" fmla="*/ 173 w 212"/>
              <a:gd name="T79" fmla="*/ 46 h 212"/>
              <a:gd name="T80" fmla="*/ 151 w 212"/>
              <a:gd name="T81" fmla="*/ 122 h 212"/>
              <a:gd name="T82" fmla="*/ 16 w 212"/>
              <a:gd name="T83" fmla="*/ 46 h 212"/>
              <a:gd name="T84" fmla="*/ 27 w 212"/>
              <a:gd name="T85" fmla="*/ 90 h 212"/>
              <a:gd name="T86" fmla="*/ 61 w 212"/>
              <a:gd name="T87" fmla="*/ 122 h 212"/>
              <a:gd name="T88" fmla="*/ 60 w 212"/>
              <a:gd name="T89" fmla="*/ 120 h 212"/>
              <a:gd name="T90" fmla="*/ 51 w 212"/>
              <a:gd name="T91" fmla="*/ 99 h 212"/>
              <a:gd name="T92" fmla="*/ 40 w 212"/>
              <a:gd name="T93" fmla="*/ 51 h 212"/>
              <a:gd name="T94" fmla="*/ 39 w 212"/>
              <a:gd name="T95" fmla="*/ 46 h 212"/>
              <a:gd name="T96" fmla="*/ 16 w 212"/>
              <a:gd name="T97" fmla="*/ 46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2" h="212">
                <a:moveTo>
                  <a:pt x="46" y="212"/>
                </a:moveTo>
                <a:cubicBezTo>
                  <a:pt x="46" y="207"/>
                  <a:pt x="46" y="202"/>
                  <a:pt x="46" y="197"/>
                </a:cubicBezTo>
                <a:cubicBezTo>
                  <a:pt x="46" y="197"/>
                  <a:pt x="47" y="197"/>
                  <a:pt x="47" y="197"/>
                </a:cubicBezTo>
                <a:cubicBezTo>
                  <a:pt x="53" y="197"/>
                  <a:pt x="59" y="197"/>
                  <a:pt x="65" y="196"/>
                </a:cubicBezTo>
                <a:cubicBezTo>
                  <a:pt x="73" y="196"/>
                  <a:pt x="80" y="194"/>
                  <a:pt x="87" y="190"/>
                </a:cubicBezTo>
                <a:cubicBezTo>
                  <a:pt x="92" y="187"/>
                  <a:pt x="96" y="183"/>
                  <a:pt x="98" y="178"/>
                </a:cubicBezTo>
                <a:cubicBezTo>
                  <a:pt x="98" y="177"/>
                  <a:pt x="99" y="175"/>
                  <a:pt x="99" y="173"/>
                </a:cubicBezTo>
                <a:cubicBezTo>
                  <a:pt x="99" y="169"/>
                  <a:pt x="99" y="164"/>
                  <a:pt x="99" y="159"/>
                </a:cubicBezTo>
                <a:cubicBezTo>
                  <a:pt x="99" y="159"/>
                  <a:pt x="99" y="158"/>
                  <a:pt x="98" y="158"/>
                </a:cubicBezTo>
                <a:cubicBezTo>
                  <a:pt x="90" y="156"/>
                  <a:pt x="84" y="151"/>
                  <a:pt x="79" y="146"/>
                </a:cubicBezTo>
                <a:cubicBezTo>
                  <a:pt x="77" y="144"/>
                  <a:pt x="76" y="143"/>
                  <a:pt x="74" y="143"/>
                </a:cubicBezTo>
                <a:cubicBezTo>
                  <a:pt x="56" y="138"/>
                  <a:pt x="40" y="129"/>
                  <a:pt x="28" y="116"/>
                </a:cubicBezTo>
                <a:cubicBezTo>
                  <a:pt x="18" y="105"/>
                  <a:pt x="11" y="94"/>
                  <a:pt x="7" y="81"/>
                </a:cubicBezTo>
                <a:cubicBezTo>
                  <a:pt x="4" y="73"/>
                  <a:pt x="2" y="66"/>
                  <a:pt x="1" y="58"/>
                </a:cubicBezTo>
                <a:cubicBezTo>
                  <a:pt x="0" y="49"/>
                  <a:pt x="0" y="40"/>
                  <a:pt x="0" y="31"/>
                </a:cubicBezTo>
                <a:cubicBezTo>
                  <a:pt x="13" y="31"/>
                  <a:pt x="26" y="31"/>
                  <a:pt x="38" y="31"/>
                </a:cubicBezTo>
                <a:cubicBezTo>
                  <a:pt x="38" y="21"/>
                  <a:pt x="38" y="11"/>
                  <a:pt x="38" y="0"/>
                </a:cubicBezTo>
                <a:cubicBezTo>
                  <a:pt x="83" y="0"/>
                  <a:pt x="129" y="0"/>
                  <a:pt x="174" y="0"/>
                </a:cubicBezTo>
                <a:cubicBezTo>
                  <a:pt x="174" y="5"/>
                  <a:pt x="174" y="10"/>
                  <a:pt x="174" y="16"/>
                </a:cubicBezTo>
                <a:cubicBezTo>
                  <a:pt x="174" y="21"/>
                  <a:pt x="174" y="25"/>
                  <a:pt x="174" y="31"/>
                </a:cubicBezTo>
                <a:cubicBezTo>
                  <a:pt x="187" y="31"/>
                  <a:pt x="199" y="31"/>
                  <a:pt x="212" y="31"/>
                </a:cubicBezTo>
                <a:cubicBezTo>
                  <a:pt x="212" y="31"/>
                  <a:pt x="212" y="31"/>
                  <a:pt x="212" y="32"/>
                </a:cubicBezTo>
                <a:cubicBezTo>
                  <a:pt x="212" y="41"/>
                  <a:pt x="212" y="50"/>
                  <a:pt x="211" y="59"/>
                </a:cubicBezTo>
                <a:cubicBezTo>
                  <a:pt x="208" y="79"/>
                  <a:pt x="201" y="96"/>
                  <a:pt x="189" y="111"/>
                </a:cubicBezTo>
                <a:cubicBezTo>
                  <a:pt x="177" y="125"/>
                  <a:pt x="163" y="134"/>
                  <a:pt x="146" y="140"/>
                </a:cubicBezTo>
                <a:cubicBezTo>
                  <a:pt x="143" y="142"/>
                  <a:pt x="140" y="142"/>
                  <a:pt x="137" y="143"/>
                </a:cubicBezTo>
                <a:cubicBezTo>
                  <a:pt x="136" y="144"/>
                  <a:pt x="135" y="144"/>
                  <a:pt x="135" y="145"/>
                </a:cubicBezTo>
                <a:cubicBezTo>
                  <a:pt x="130" y="149"/>
                  <a:pt x="125" y="153"/>
                  <a:pt x="120" y="156"/>
                </a:cubicBezTo>
                <a:cubicBezTo>
                  <a:pt x="118" y="157"/>
                  <a:pt x="116" y="157"/>
                  <a:pt x="115" y="158"/>
                </a:cubicBezTo>
                <a:cubicBezTo>
                  <a:pt x="114" y="158"/>
                  <a:pt x="114" y="158"/>
                  <a:pt x="114" y="159"/>
                </a:cubicBezTo>
                <a:cubicBezTo>
                  <a:pt x="114" y="164"/>
                  <a:pt x="114" y="169"/>
                  <a:pt x="114" y="174"/>
                </a:cubicBezTo>
                <a:cubicBezTo>
                  <a:pt x="114" y="177"/>
                  <a:pt x="116" y="181"/>
                  <a:pt x="118" y="184"/>
                </a:cubicBezTo>
                <a:cubicBezTo>
                  <a:pt x="122" y="189"/>
                  <a:pt x="128" y="192"/>
                  <a:pt x="134" y="193"/>
                </a:cubicBezTo>
                <a:cubicBezTo>
                  <a:pt x="143" y="196"/>
                  <a:pt x="152" y="197"/>
                  <a:pt x="161" y="197"/>
                </a:cubicBezTo>
                <a:cubicBezTo>
                  <a:pt x="163" y="197"/>
                  <a:pt x="165" y="197"/>
                  <a:pt x="167" y="197"/>
                </a:cubicBezTo>
                <a:cubicBezTo>
                  <a:pt x="167" y="202"/>
                  <a:pt x="167" y="207"/>
                  <a:pt x="167" y="212"/>
                </a:cubicBezTo>
                <a:cubicBezTo>
                  <a:pt x="126" y="212"/>
                  <a:pt x="86" y="212"/>
                  <a:pt x="46" y="212"/>
                </a:cubicBezTo>
                <a:close/>
                <a:moveTo>
                  <a:pt x="151" y="122"/>
                </a:moveTo>
                <a:cubicBezTo>
                  <a:pt x="183" y="106"/>
                  <a:pt x="196" y="75"/>
                  <a:pt x="197" y="46"/>
                </a:cubicBezTo>
                <a:cubicBezTo>
                  <a:pt x="189" y="46"/>
                  <a:pt x="181" y="46"/>
                  <a:pt x="173" y="46"/>
                </a:cubicBezTo>
                <a:cubicBezTo>
                  <a:pt x="169" y="72"/>
                  <a:pt x="164" y="98"/>
                  <a:pt x="151" y="122"/>
                </a:cubicBezTo>
                <a:close/>
                <a:moveTo>
                  <a:pt x="16" y="46"/>
                </a:moveTo>
                <a:cubicBezTo>
                  <a:pt x="16" y="62"/>
                  <a:pt x="20" y="76"/>
                  <a:pt x="27" y="90"/>
                </a:cubicBezTo>
                <a:cubicBezTo>
                  <a:pt x="35" y="104"/>
                  <a:pt x="47" y="114"/>
                  <a:pt x="61" y="122"/>
                </a:cubicBezTo>
                <a:cubicBezTo>
                  <a:pt x="61" y="121"/>
                  <a:pt x="60" y="120"/>
                  <a:pt x="60" y="120"/>
                </a:cubicBezTo>
                <a:cubicBezTo>
                  <a:pt x="56" y="113"/>
                  <a:pt x="53" y="106"/>
                  <a:pt x="51" y="99"/>
                </a:cubicBezTo>
                <a:cubicBezTo>
                  <a:pt x="46" y="83"/>
                  <a:pt x="42" y="67"/>
                  <a:pt x="40" y="51"/>
                </a:cubicBezTo>
                <a:cubicBezTo>
                  <a:pt x="40" y="49"/>
                  <a:pt x="40" y="47"/>
                  <a:pt x="39" y="46"/>
                </a:cubicBezTo>
                <a:cubicBezTo>
                  <a:pt x="31" y="46"/>
                  <a:pt x="24" y="46"/>
                  <a:pt x="16" y="46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609600" y="6351153"/>
            <a:ext cx="4953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本活動針對類別分為三大類共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45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個獎項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產經學及產業相關專家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推薦出初選入圍名單後，進行決賽評選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評選標準為專家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(60%)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、民眾網路投票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(20%)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及專業媒體團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(20%)</a:t>
            </a:r>
          </a:p>
        </p:txBody>
      </p:sp>
      <p:sp>
        <p:nvSpPr>
          <p:cNvPr id="51" name="文字方塊 50"/>
          <p:cNvSpPr txBox="1"/>
          <p:nvPr/>
        </p:nvSpPr>
        <p:spPr>
          <a:xfrm>
            <a:off x="6705600" y="6351153"/>
            <a:ext cx="48788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將架設網站，介紹各入圍初選之業者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資料由業者提供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民眾於網站瀏覽相關資料後，須先註冊後進行投票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一天投一次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提供抽獎贈品鼓勵民眾踴躍參與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網路投票期間預計為一個月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12471301" y="6351153"/>
            <a:ext cx="48351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中時透過集團宣傳資源強力曝光宣傳本活動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並同步舉辦論壇活動，引起話題討論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舉辦盛大頒獎典禮表揚得獎業者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0188" y="3414494"/>
            <a:ext cx="906386" cy="90638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4844" y="3491375"/>
            <a:ext cx="933700" cy="9337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674" y="3491375"/>
            <a:ext cx="933700" cy="9337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9752" y="3467100"/>
            <a:ext cx="847448" cy="84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2005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群組 40"/>
          <p:cNvGrpSpPr/>
          <p:nvPr/>
        </p:nvGrpSpPr>
        <p:grpSpPr>
          <a:xfrm>
            <a:off x="5930931" y="7605633"/>
            <a:ext cx="2564651" cy="2564651"/>
            <a:chOff x="10492144" y="-2247900"/>
            <a:chExt cx="3223856" cy="3223856"/>
          </a:xfrm>
        </p:grpSpPr>
        <p:sp>
          <p:nvSpPr>
            <p:cNvPr id="42" name="橢圓 41"/>
            <p:cNvSpPr/>
            <p:nvPr/>
          </p:nvSpPr>
          <p:spPr>
            <a:xfrm>
              <a:off x="10492144" y="-2247900"/>
              <a:ext cx="3223856" cy="3223856"/>
            </a:xfrm>
            <a:prstGeom prst="ellipse">
              <a:avLst/>
            </a:prstGeom>
            <a:gradFill>
              <a:gsLst>
                <a:gs pos="15000">
                  <a:schemeClr val="bg2">
                    <a:lumMod val="75000"/>
                  </a:schemeClr>
                </a:gs>
                <a:gs pos="57000">
                  <a:srgbClr val="FFFF00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橢圓 42"/>
            <p:cNvSpPr/>
            <p:nvPr/>
          </p:nvSpPr>
          <p:spPr>
            <a:xfrm>
              <a:off x="10668000" y="-2095500"/>
              <a:ext cx="2879131" cy="28791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6034819" y="1882846"/>
            <a:ext cx="2564651" cy="2564651"/>
            <a:chOff x="10492144" y="-2247900"/>
            <a:chExt cx="3223856" cy="3223856"/>
          </a:xfrm>
        </p:grpSpPr>
        <p:sp>
          <p:nvSpPr>
            <p:cNvPr id="30" name="橢圓 29"/>
            <p:cNvSpPr/>
            <p:nvPr/>
          </p:nvSpPr>
          <p:spPr>
            <a:xfrm>
              <a:off x="10492144" y="-2247900"/>
              <a:ext cx="3223856" cy="3223856"/>
            </a:xfrm>
            <a:prstGeom prst="ellipse">
              <a:avLst/>
            </a:prstGeom>
            <a:gradFill>
              <a:gsLst>
                <a:gs pos="15000">
                  <a:schemeClr val="bg2">
                    <a:lumMod val="75000"/>
                  </a:schemeClr>
                </a:gs>
                <a:gs pos="57000">
                  <a:srgbClr val="FFFF00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橢圓 30"/>
            <p:cNvSpPr/>
            <p:nvPr/>
          </p:nvSpPr>
          <p:spPr>
            <a:xfrm>
              <a:off x="10668000" y="-2095500"/>
              <a:ext cx="2879131" cy="28791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1287084" y="3780104"/>
            <a:ext cx="3687660" cy="3687660"/>
            <a:chOff x="10492144" y="-2247900"/>
            <a:chExt cx="3223856" cy="3223856"/>
          </a:xfrm>
        </p:grpSpPr>
        <p:sp>
          <p:nvSpPr>
            <p:cNvPr id="5" name="橢圓 4"/>
            <p:cNvSpPr/>
            <p:nvPr/>
          </p:nvSpPr>
          <p:spPr>
            <a:xfrm>
              <a:off x="10492144" y="-2247900"/>
              <a:ext cx="3223856" cy="3223856"/>
            </a:xfrm>
            <a:prstGeom prst="ellipse">
              <a:avLst/>
            </a:prstGeom>
            <a:gradFill>
              <a:gsLst>
                <a:gs pos="15000">
                  <a:schemeClr val="bg2">
                    <a:lumMod val="75000"/>
                  </a:schemeClr>
                </a:gs>
                <a:gs pos="57000">
                  <a:srgbClr val="FFFF00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橢圓 5"/>
            <p:cNvSpPr/>
            <p:nvPr/>
          </p:nvSpPr>
          <p:spPr>
            <a:xfrm>
              <a:off x="10668000" y="-2095500"/>
              <a:ext cx="2879131" cy="28791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E81FF327-25B1-4E8F-8FCC-894FF410A49A}"/>
              </a:ext>
            </a:extLst>
          </p:cNvPr>
          <p:cNvSpPr txBox="1"/>
          <p:nvPr/>
        </p:nvSpPr>
        <p:spPr>
          <a:xfrm>
            <a:off x="1981200" y="4914900"/>
            <a:ext cx="229942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6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50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家</a:t>
            </a:r>
            <a:endParaRPr lang="en-US" altLang="zh-TW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入圍名單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EFA55F7-9DA5-4BCA-A92D-097CEB4621A4}"/>
              </a:ext>
            </a:extLst>
          </p:cNvPr>
          <p:cNvSpPr txBox="1"/>
          <p:nvPr/>
        </p:nvSpPr>
        <p:spPr>
          <a:xfrm>
            <a:off x="6242050" y="2448461"/>
            <a:ext cx="2133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專家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評委</a:t>
            </a:r>
            <a:endParaRPr lang="en-ID" altLang="zh-TW" sz="4000" dirty="0">
              <a:latin typeface="Microsoft YaHei" panose="020B0503020204020204" pitchFamily="34" charset="-122"/>
              <a:ea typeface="Microsoft YaHei" panose="020B0503020204020204" pitchFamily="34" charset="-122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C8EC940-0417-4A61-88D7-1CCF1F96AB5E}"/>
              </a:ext>
            </a:extLst>
          </p:cNvPr>
          <p:cNvSpPr txBox="1"/>
          <p:nvPr/>
        </p:nvSpPr>
        <p:spPr>
          <a:xfrm>
            <a:off x="6145602" y="8178105"/>
            <a:ext cx="2057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媒體團</a:t>
            </a:r>
            <a:endParaRPr lang="en-US" altLang="zh-TW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含自媒體</a:t>
            </a:r>
            <a:endParaRPr lang="en-US" altLang="zh-TW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評鑑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34D1190-0C29-4262-BDFA-647243CB7648}"/>
              </a:ext>
            </a:extLst>
          </p:cNvPr>
          <p:cNvSpPr txBox="1"/>
          <p:nvPr/>
        </p:nvSpPr>
        <p:spPr>
          <a:xfrm>
            <a:off x="8686800" y="5375196"/>
            <a:ext cx="291482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66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20%</a:t>
            </a:r>
            <a:r>
              <a:rPr lang="zh-TW" altLang="en-US" sz="2800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佔比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33C3606-33CF-485A-8D08-F44486E75656}"/>
              </a:ext>
            </a:extLst>
          </p:cNvPr>
          <p:cNvSpPr txBox="1"/>
          <p:nvPr/>
        </p:nvSpPr>
        <p:spPr>
          <a:xfrm>
            <a:off x="8720494" y="2524055"/>
            <a:ext cx="29662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66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60%</a:t>
            </a:r>
            <a:r>
              <a:rPr lang="zh-TW" altLang="en-US" sz="2800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佔比</a:t>
            </a:r>
            <a:endParaRPr lang="zh-TW" altLang="en-US" sz="6600" b="1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6489A8-8504-4F9B-8848-8179FA63B0DB}"/>
              </a:ext>
            </a:extLst>
          </p:cNvPr>
          <p:cNvSpPr txBox="1"/>
          <p:nvPr/>
        </p:nvSpPr>
        <p:spPr>
          <a:xfrm>
            <a:off x="8763000" y="8346996"/>
            <a:ext cx="292369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66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20%</a:t>
            </a:r>
            <a:r>
              <a:rPr lang="zh-TW" altLang="en-US" sz="2800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佔比</a:t>
            </a:r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DE42E4A1-2A62-49C4-A26E-91FE4DEEE581}"/>
              </a:ext>
            </a:extLst>
          </p:cNvPr>
          <p:cNvCxnSpPr/>
          <p:nvPr/>
        </p:nvCxnSpPr>
        <p:spPr>
          <a:xfrm flipV="1">
            <a:off x="4661961" y="3774878"/>
            <a:ext cx="1512755" cy="878311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26F9B5C3-D31B-4964-AE5B-C3BF3731A3BC}"/>
              </a:ext>
            </a:extLst>
          </p:cNvPr>
          <p:cNvCxnSpPr>
            <a:cxnSpLocks/>
          </p:cNvCxnSpPr>
          <p:nvPr/>
        </p:nvCxnSpPr>
        <p:spPr>
          <a:xfrm>
            <a:off x="4486306" y="6743072"/>
            <a:ext cx="1755744" cy="1360146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C0AA58AF-67F4-4CB5-AEAB-FE8A660126F6}"/>
              </a:ext>
            </a:extLst>
          </p:cNvPr>
          <p:cNvCxnSpPr>
            <a:cxnSpLocks/>
          </p:cNvCxnSpPr>
          <p:nvPr/>
        </p:nvCxnSpPr>
        <p:spPr>
          <a:xfrm>
            <a:off x="4953000" y="5908596"/>
            <a:ext cx="990600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D6680E69-BFD4-4065-8DBA-1F6B68B82943}"/>
              </a:ext>
            </a:extLst>
          </p:cNvPr>
          <p:cNvCxnSpPr/>
          <p:nvPr/>
        </p:nvCxnSpPr>
        <p:spPr>
          <a:xfrm>
            <a:off x="8115300" y="7553145"/>
            <a:ext cx="2609164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71384670-A2B7-4A8E-AE8F-237A8E087296}"/>
              </a:ext>
            </a:extLst>
          </p:cNvPr>
          <p:cNvSpPr txBox="1"/>
          <p:nvPr/>
        </p:nvSpPr>
        <p:spPr>
          <a:xfrm>
            <a:off x="12877800" y="8268971"/>
            <a:ext cx="38243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選出</a:t>
            </a:r>
            <a:endParaRPr lang="en-US" altLang="zh-TW" sz="4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altLang="zh-TW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TW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大年度大獎  </a:t>
            </a:r>
            <a:endParaRPr lang="en-US" altLang="zh-TW" sz="4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altLang="zh-TW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45</a:t>
            </a:r>
            <a:r>
              <a:rPr lang="zh-TW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項獎座</a:t>
            </a:r>
          </a:p>
        </p:txBody>
      </p:sp>
      <p:sp>
        <p:nvSpPr>
          <p:cNvPr id="40" name="TextBox 3">
            <a:extLst>
              <a:ext uri="{FF2B5EF4-FFF2-40B4-BE49-F238E27FC236}">
                <a16:creationId xmlns:a16="http://schemas.microsoft.com/office/drawing/2014/main" id="{CFF11E60-FCFA-4132-BBBA-DED0B8952B0E}"/>
              </a:ext>
            </a:extLst>
          </p:cNvPr>
          <p:cNvSpPr txBox="1"/>
          <p:nvPr/>
        </p:nvSpPr>
        <p:spPr>
          <a:xfrm>
            <a:off x="5334000" y="246650"/>
            <a:ext cx="8153400" cy="123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dist">
              <a:lnSpc>
                <a:spcPts val="10559"/>
              </a:lnSpc>
              <a:spcBef>
                <a:spcPct val="0"/>
              </a:spcBef>
            </a:pPr>
            <a:r>
              <a:rPr lang="zh-TW" altLang="en-US" sz="7200" b="1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優勝大獎票選方式</a:t>
            </a:r>
            <a:endParaRPr lang="en-US" altLang="zh-TW" sz="7200" b="1" dirty="0">
              <a:solidFill>
                <a:schemeClr val="bg1"/>
              </a:solidFill>
              <a:effectLst>
                <a:glow rad="215900">
                  <a:schemeClr val="tx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4C4C4FE-21BE-40A4-94C1-AB77C7DBEB0F}"/>
              </a:ext>
            </a:extLst>
          </p:cNvPr>
          <p:cNvSpPr txBox="1"/>
          <p:nvPr/>
        </p:nvSpPr>
        <p:spPr>
          <a:xfrm>
            <a:off x="13792200" y="1033690"/>
            <a:ext cx="2971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暫定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0" y="1734305"/>
            <a:ext cx="3788672" cy="6589789"/>
          </a:xfrm>
          <a:prstGeom prst="rect">
            <a:avLst/>
          </a:prstGeom>
        </p:spPr>
      </p:pic>
      <p:grpSp>
        <p:nvGrpSpPr>
          <p:cNvPr id="35" name="群組 34"/>
          <p:cNvGrpSpPr/>
          <p:nvPr/>
        </p:nvGrpSpPr>
        <p:grpSpPr>
          <a:xfrm>
            <a:off x="5930931" y="4774347"/>
            <a:ext cx="2564651" cy="2564651"/>
            <a:chOff x="10492144" y="-2247900"/>
            <a:chExt cx="3223856" cy="3223856"/>
          </a:xfrm>
        </p:grpSpPr>
        <p:sp>
          <p:nvSpPr>
            <p:cNvPr id="37" name="橢圓 36"/>
            <p:cNvSpPr/>
            <p:nvPr/>
          </p:nvSpPr>
          <p:spPr>
            <a:xfrm>
              <a:off x="10492144" y="-2247900"/>
              <a:ext cx="3223856" cy="3223856"/>
            </a:xfrm>
            <a:prstGeom prst="ellipse">
              <a:avLst/>
            </a:prstGeom>
            <a:gradFill>
              <a:gsLst>
                <a:gs pos="15000">
                  <a:schemeClr val="bg2">
                    <a:lumMod val="75000"/>
                  </a:schemeClr>
                </a:gs>
                <a:gs pos="57000">
                  <a:srgbClr val="FFFF00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橢圓 38"/>
            <p:cNvSpPr/>
            <p:nvPr/>
          </p:nvSpPr>
          <p:spPr>
            <a:xfrm>
              <a:off x="10668000" y="-2095500"/>
              <a:ext cx="2879131" cy="28791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AA6174C-E4E7-418A-9432-73B0AD8587EA}"/>
              </a:ext>
            </a:extLst>
          </p:cNvPr>
          <p:cNvSpPr txBox="1"/>
          <p:nvPr/>
        </p:nvSpPr>
        <p:spPr>
          <a:xfrm>
            <a:off x="5596294" y="5082951"/>
            <a:ext cx="312420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sym typeface="+mn-lt"/>
              </a:rPr>
              <a:t>為期</a:t>
            </a:r>
            <a:r>
              <a:rPr lang="en-US" altLang="zh-TW" sz="66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lt"/>
              </a:rPr>
              <a:t>1</a:t>
            </a:r>
            <a:r>
              <a:rPr lang="zh-TW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sym typeface="+mn-lt"/>
              </a:rPr>
              <a:t>個月</a:t>
            </a:r>
            <a:endParaRPr lang="en-US" altLang="zh-TW" sz="2800" dirty="0">
              <a:latin typeface="Microsoft YaHei" panose="020B0503020204020204" pitchFamily="34" charset="-122"/>
              <a:ea typeface="Microsoft YaHei" panose="020B0503020204020204" pitchFamily="34" charset="-122"/>
              <a:sym typeface="+mn-lt"/>
            </a:endParaRPr>
          </a:p>
          <a:p>
            <a:pPr algn="ctr"/>
            <a:r>
              <a:rPr lang="zh-TW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sym typeface="+mn-lt"/>
              </a:rPr>
              <a:t>網路投票</a:t>
            </a:r>
            <a:endParaRPr lang="en-ID" altLang="zh-TW" sz="2800" dirty="0">
              <a:latin typeface="Microsoft YaHei" panose="020B0503020204020204" pitchFamily="34" charset="-122"/>
              <a:ea typeface="Microsoft YaHei" panose="020B0503020204020204" pitchFamily="34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059806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600200" y="2107754"/>
            <a:ext cx="15582900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59"/>
              </a:lnSpc>
              <a:spcBef>
                <a:spcPct val="0"/>
              </a:spcBef>
            </a:pPr>
            <a:r>
              <a:rPr lang="zh-TW" altLang="en-US" sz="5400" b="1" dirty="0">
                <a:solidFill>
                  <a:schemeClr val="bg2">
                    <a:lumMod val="50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專業評審 </a:t>
            </a:r>
            <a:r>
              <a:rPr lang="en-US" altLang="zh-TW" sz="5400" b="1" dirty="0">
                <a:solidFill>
                  <a:schemeClr val="bg2">
                    <a:lumMod val="50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x</a:t>
            </a:r>
            <a:r>
              <a:rPr lang="zh-TW" altLang="en-US" sz="5400" b="1" dirty="0">
                <a:solidFill>
                  <a:schemeClr val="bg2">
                    <a:lumMod val="50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網路投票 </a:t>
            </a:r>
            <a:r>
              <a:rPr lang="en-US" altLang="zh-TW" sz="5400" b="1" dirty="0">
                <a:solidFill>
                  <a:schemeClr val="bg2">
                    <a:lumMod val="50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x</a:t>
            </a:r>
            <a:r>
              <a:rPr lang="zh-TW" altLang="en-US" sz="5400" b="1" dirty="0">
                <a:solidFill>
                  <a:schemeClr val="bg2">
                    <a:lumMod val="50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媒體團評鑑</a:t>
            </a:r>
            <a:endParaRPr lang="en-US" sz="5400" b="1" dirty="0">
              <a:solidFill>
                <a:schemeClr val="bg2">
                  <a:lumMod val="5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74A996B8-7A6B-4DEE-A703-D4B4F950E6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3" t="7011" r="27081" b="9246"/>
          <a:stretch/>
        </p:blipFill>
        <p:spPr>
          <a:xfrm>
            <a:off x="457200" y="3935253"/>
            <a:ext cx="3124200" cy="5551647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D69810AB-BEB7-4799-9107-C735E23229B0}"/>
              </a:ext>
            </a:extLst>
          </p:cNvPr>
          <p:cNvSpPr txBox="1"/>
          <p:nvPr/>
        </p:nvSpPr>
        <p:spPr>
          <a:xfrm>
            <a:off x="4462520" y="4076700"/>
            <a:ext cx="2514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5400" b="1" dirty="0">
                <a:gradFill flip="none" rotWithShape="1">
                  <a:gsLst>
                    <a:gs pos="31000">
                      <a:srgbClr val="BD9230"/>
                    </a:gs>
                    <a:gs pos="17000">
                      <a:srgbClr val="DDC345"/>
                    </a:gs>
                    <a:gs pos="48000">
                      <a:srgbClr val="9A5C19"/>
                    </a:gs>
                    <a:gs pos="0">
                      <a:schemeClr val="accent4">
                        <a:lumMod val="75000"/>
                      </a:schemeClr>
                    </a:gs>
                    <a:gs pos="94000">
                      <a:schemeClr val="bg1">
                        <a:alpha val="37000"/>
                      </a:schemeClr>
                    </a:gs>
                  </a:gsLst>
                  <a:lin ang="2700000" scaled="1"/>
                  <a:tileRect/>
                </a:gra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建設類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3E98B50-6138-46DF-B0CC-C8E520C2101A}"/>
              </a:ext>
            </a:extLst>
          </p:cNvPr>
          <p:cNvSpPr txBox="1"/>
          <p:nvPr/>
        </p:nvSpPr>
        <p:spPr>
          <a:xfrm>
            <a:off x="13928460" y="4084940"/>
            <a:ext cx="24562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5400" b="1" dirty="0">
                <a:gradFill>
                  <a:gsLst>
                    <a:gs pos="31000">
                      <a:srgbClr val="BD9230"/>
                    </a:gs>
                    <a:gs pos="17000">
                      <a:srgbClr val="DDC345"/>
                    </a:gs>
                    <a:gs pos="48000">
                      <a:srgbClr val="9A5C19"/>
                    </a:gs>
                    <a:gs pos="0">
                      <a:schemeClr val="accent4">
                        <a:lumMod val="75000"/>
                      </a:schemeClr>
                    </a:gs>
                    <a:gs pos="94000">
                      <a:schemeClr val="bg1">
                        <a:alpha val="37000"/>
                      </a:schemeClr>
                    </a:gs>
                  </a:gsLst>
                  <a:lin ang="5400000" scaled="1"/>
                </a:gradFill>
                <a:effectLst>
                  <a:glow rad="228600">
                    <a:schemeClr val="bg1"/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代銷類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D8168BB4-FA25-4D07-9EBB-A3C12984E636}"/>
              </a:ext>
            </a:extLst>
          </p:cNvPr>
          <p:cNvSpPr txBox="1"/>
          <p:nvPr/>
        </p:nvSpPr>
        <p:spPr>
          <a:xfrm>
            <a:off x="13278396" y="5524500"/>
            <a:ext cx="3716120" cy="378565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  <a:effectLst>
                  <a:glow rad="2159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卓越年度績效獎</a:t>
            </a:r>
            <a:br>
              <a:rPr lang="zh-TW" altLang="en-US" sz="4000" b="1" dirty="0">
                <a:solidFill>
                  <a:schemeClr val="bg2">
                    <a:lumMod val="50000"/>
                  </a:schemeClr>
                </a:solidFill>
                <a:effectLst>
                  <a:glow rad="2159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  <a:effectLst>
                  <a:glow rad="2159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卓越創新服務獎</a:t>
            </a:r>
            <a:br>
              <a:rPr lang="zh-TW" altLang="en-US" sz="4000" b="1" dirty="0">
                <a:solidFill>
                  <a:schemeClr val="bg2">
                    <a:lumMod val="50000"/>
                  </a:schemeClr>
                </a:solidFill>
                <a:effectLst>
                  <a:glow rad="2159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  <a:effectLst>
                  <a:glow rad="2159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卓越服務品質獎</a:t>
            </a:r>
            <a:br>
              <a:rPr lang="zh-TW" altLang="en-US" sz="4000" b="1" dirty="0">
                <a:solidFill>
                  <a:schemeClr val="bg2">
                    <a:lumMod val="50000"/>
                  </a:schemeClr>
                </a:solidFill>
                <a:effectLst>
                  <a:glow rad="2159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  <a:effectLst>
                  <a:glow rad="2159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卓越代銷品牌獎</a:t>
            </a:r>
            <a:br>
              <a:rPr lang="zh-TW" altLang="en-US" sz="4000" b="1" dirty="0">
                <a:solidFill>
                  <a:schemeClr val="bg2">
                    <a:lumMod val="50000"/>
                  </a:schemeClr>
                </a:solidFill>
                <a:effectLst>
                  <a:glow rad="2159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  <a:effectLst>
                  <a:glow rad="2159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卓越顧客信賴獎</a:t>
            </a:r>
            <a:endParaRPr lang="zh-TW" altLang="en-US" sz="4000" b="1" dirty="0">
              <a:solidFill>
                <a:schemeClr val="bg2">
                  <a:lumMod val="50000"/>
                </a:schemeClr>
              </a:solidFill>
              <a:effectLst>
                <a:glow rad="2159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81996" y="5448300"/>
            <a:ext cx="35285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產品規劃精湛獎</a:t>
            </a:r>
            <a:endParaRPr lang="en-US" altLang="zh-TW" sz="32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dist">
              <a:lnSpc>
                <a:spcPct val="150000"/>
              </a:lnSpc>
            </a:pP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永續發展精湛獎</a:t>
            </a:r>
          </a:p>
          <a:p>
            <a:pPr algn="dist">
              <a:lnSpc>
                <a:spcPct val="150000"/>
              </a:lnSpc>
            </a:pP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施工品質精湛獎</a:t>
            </a:r>
            <a:br>
              <a:rPr lang="zh-TW" altLang="en-US" sz="32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綠能建築精湛獎</a:t>
            </a:r>
            <a:br>
              <a:rPr lang="zh-TW" altLang="en-US" sz="32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品牌人氣精湛獎</a:t>
            </a:r>
            <a:endParaRPr lang="zh-TW" altLang="en-US" sz="3200" b="1" i="0" dirty="0">
              <a:solidFill>
                <a:schemeClr val="bg2">
                  <a:lumMod val="50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630196" y="5472648"/>
            <a:ext cx="36401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永續經營傑出獎</a:t>
            </a:r>
            <a:endParaRPr lang="en-US" altLang="zh-TW" sz="3200" b="1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dist">
              <a:lnSpc>
                <a:spcPct val="150000"/>
              </a:lnSpc>
            </a:pP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創新行銷傑出獎</a:t>
            </a:r>
            <a:br>
              <a:rPr lang="zh-TW" altLang="en-US" sz="3200" b="1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服務品質傑出獎</a:t>
            </a:r>
            <a:br>
              <a:rPr lang="zh-TW" altLang="en-US" sz="3200" b="1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銷售人氣傑出獎</a:t>
            </a:r>
            <a:br>
              <a:rPr lang="zh-TW" altLang="en-US" sz="3200" b="1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信任夥伴傑出獎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7300411-1905-4F83-B120-FBE23BDE092B}"/>
              </a:ext>
            </a:extLst>
          </p:cNvPr>
          <p:cNvSpPr txBox="1"/>
          <p:nvPr/>
        </p:nvSpPr>
        <p:spPr>
          <a:xfrm>
            <a:off x="9009015" y="4042813"/>
            <a:ext cx="29588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5400" b="1" dirty="0">
                <a:gradFill>
                  <a:gsLst>
                    <a:gs pos="31000">
                      <a:srgbClr val="BD9230"/>
                    </a:gs>
                    <a:gs pos="17000">
                      <a:srgbClr val="DDC345"/>
                    </a:gs>
                    <a:gs pos="48000">
                      <a:srgbClr val="9A5C19"/>
                    </a:gs>
                    <a:gs pos="0">
                      <a:schemeClr val="accent4">
                        <a:lumMod val="75000"/>
                      </a:schemeClr>
                    </a:gs>
                    <a:gs pos="94000">
                      <a:schemeClr val="bg1">
                        <a:alpha val="37000"/>
                      </a:schemeClr>
                    </a:gs>
                  </a:gsLst>
                  <a:lin ang="5400000" scaled="1"/>
                </a:gra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房仲類</a:t>
            </a:r>
          </a:p>
        </p:txBody>
      </p:sp>
      <p:sp>
        <p:nvSpPr>
          <p:cNvPr id="39" name="TextBox 4"/>
          <p:cNvSpPr txBox="1"/>
          <p:nvPr/>
        </p:nvSpPr>
        <p:spPr>
          <a:xfrm>
            <a:off x="3051000" y="748408"/>
            <a:ext cx="12681300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dist">
              <a:lnSpc>
                <a:spcPts val="10559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15</a:t>
            </a:r>
            <a:r>
              <a:rPr lang="zh-TW" altLang="en-US" sz="8000" b="1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項大獎 產業界殊榮</a:t>
            </a:r>
            <a:endParaRPr lang="en-US" sz="8000" b="1" dirty="0">
              <a:solidFill>
                <a:schemeClr val="bg1"/>
              </a:solidFill>
              <a:effectLst>
                <a:glow rad="215900">
                  <a:schemeClr val="tx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64" b="95771" l="0" r="194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196" r="80100"/>
          <a:stretch/>
        </p:blipFill>
        <p:spPr>
          <a:xfrm>
            <a:off x="3941160" y="3818678"/>
            <a:ext cx="707676" cy="137160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64" b="95771" l="0" r="194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196" r="80100"/>
          <a:stretch/>
        </p:blipFill>
        <p:spPr>
          <a:xfrm flipH="1">
            <a:off x="6858000" y="3784074"/>
            <a:ext cx="707676" cy="137160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64" b="95771" l="0" r="194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196" r="80100"/>
          <a:stretch/>
        </p:blipFill>
        <p:spPr>
          <a:xfrm flipH="1">
            <a:off x="11614037" y="3784074"/>
            <a:ext cx="707676" cy="1371600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64" b="95771" l="0" r="194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196" r="80100"/>
          <a:stretch/>
        </p:blipFill>
        <p:spPr>
          <a:xfrm>
            <a:off x="8697197" y="3774679"/>
            <a:ext cx="707676" cy="13716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64" b="95771" l="0" r="194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196" r="80100"/>
          <a:stretch/>
        </p:blipFill>
        <p:spPr>
          <a:xfrm flipH="1">
            <a:off x="16384733" y="3774679"/>
            <a:ext cx="707676" cy="137160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64" b="95771" l="0" r="194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196" r="80100"/>
          <a:stretch/>
        </p:blipFill>
        <p:spPr>
          <a:xfrm>
            <a:off x="13335000" y="3858883"/>
            <a:ext cx="707676" cy="1371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>
            <a:extLst>
              <a:ext uri="{FF2B5EF4-FFF2-40B4-BE49-F238E27FC236}">
                <a16:creationId xmlns:a16="http://schemas.microsoft.com/office/drawing/2014/main" id="{669A9B3E-4867-49BA-A835-78323B2893A6}"/>
              </a:ext>
            </a:extLst>
          </p:cNvPr>
          <p:cNvSpPr txBox="1"/>
          <p:nvPr/>
        </p:nvSpPr>
        <p:spPr>
          <a:xfrm>
            <a:off x="6019800" y="583754"/>
            <a:ext cx="5791200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59"/>
              </a:lnSpc>
              <a:spcBef>
                <a:spcPct val="0"/>
              </a:spcBef>
            </a:pPr>
            <a:r>
              <a:rPr lang="en-US" sz="7200" b="1" spc="600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en-US" sz="7200" b="1" spc="600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高峰論壇</a:t>
            </a:r>
            <a:endParaRPr lang="en-US" altLang="zh-TW" sz="7200" b="1" spc="600" dirty="0">
              <a:solidFill>
                <a:schemeClr val="bg1"/>
              </a:solidFill>
              <a:effectLst>
                <a:glow rad="215900">
                  <a:schemeClr val="tx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FA2D41D-97BA-4F32-AC85-FE2BAC2CF8AE}"/>
              </a:ext>
            </a:extLst>
          </p:cNvPr>
          <p:cNvSpPr txBox="1"/>
          <p:nvPr/>
        </p:nvSpPr>
        <p:spPr>
          <a:xfrm>
            <a:off x="10515600" y="2324100"/>
            <a:ext cx="6781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全台房市大未來論壇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0863730-AE09-4CE7-BE7E-9648916DA9C6}"/>
              </a:ext>
            </a:extLst>
          </p:cNvPr>
          <p:cNvSpPr txBox="1"/>
          <p:nvPr/>
        </p:nvSpPr>
        <p:spPr>
          <a:xfrm>
            <a:off x="10134600" y="3695700"/>
            <a:ext cx="7543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時間：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2022/9/28  </a:t>
            </a:r>
          </a:p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地點：五星級飯店會議廳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型式：開放性論壇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暫定，可試疫情狀況調整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DE7932C2-5025-4944-B76D-AF8A106265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090103"/>
              </p:ext>
            </p:extLst>
          </p:nvPr>
        </p:nvGraphicFramePr>
        <p:xfrm>
          <a:off x="9753599" y="5514955"/>
          <a:ext cx="8305801" cy="2976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5220">
                  <a:extLst>
                    <a:ext uri="{9D8B030D-6E8A-4147-A177-3AD203B41FA5}">
                      <a16:colId xmlns:a16="http://schemas.microsoft.com/office/drawing/2014/main" val="3717439388"/>
                    </a:ext>
                  </a:extLst>
                </a:gridCol>
                <a:gridCol w="2691181">
                  <a:extLst>
                    <a:ext uri="{9D8B030D-6E8A-4147-A177-3AD203B41FA5}">
                      <a16:colId xmlns:a16="http://schemas.microsoft.com/office/drawing/2014/main" val="931662828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4203358757"/>
                    </a:ext>
                  </a:extLst>
                </a:gridCol>
              </a:tblGrid>
              <a:tr h="20637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 間</a:t>
                      </a:r>
                      <a:endParaRPr lang="zh-TW" alt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0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演講主題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05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主講人</a:t>
                      </a:r>
                      <a:endParaRPr lang="zh-TW" alt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0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932112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TW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  <a:r>
                        <a:rPr lang="zh-TW" altLang="en-US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00-13</a:t>
                      </a:r>
                      <a:r>
                        <a:rPr lang="zh-TW" altLang="en-US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670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活動開幕式</a:t>
                      </a:r>
                      <a:endParaRPr lang="zh-TW" altLang="en-US" dirty="0"/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主持人　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202768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  <a:r>
                        <a:rPr lang="zh-TW" altLang="en-US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10-13</a:t>
                      </a:r>
                      <a:r>
                        <a:rPr lang="zh-TW" altLang="en-US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670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長官</a:t>
                      </a:r>
                      <a:r>
                        <a:rPr lang="en-US" altLang="zh-TW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/</a:t>
                      </a:r>
                      <a:r>
                        <a:rPr lang="zh-TW" alt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貴賓致詞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長官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貴賓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355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TW" sz="24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  <a:r>
                        <a:rPr lang="zh-TW" alt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24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30-14</a:t>
                      </a:r>
                      <a:r>
                        <a:rPr lang="zh-TW" alt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24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endParaRPr lang="en-US" altLang="zh-TW" sz="24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670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2022</a:t>
                      </a:r>
                      <a:r>
                        <a:rPr lang="zh-TW" alt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房市趨勢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業界代表或專業人士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567207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TW" sz="24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r>
                        <a:rPr lang="zh-TW" alt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24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30-15</a:t>
                      </a:r>
                      <a:r>
                        <a:rPr lang="zh-TW" alt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24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endParaRPr lang="en-US" altLang="zh-TW" sz="24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670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2022</a:t>
                      </a:r>
                      <a:r>
                        <a:rPr lang="zh-TW" alt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房市趨勢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業界代表或專業人士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5899509"/>
                  </a:ext>
                </a:extLst>
              </a:tr>
              <a:tr h="358775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中場休息</a:t>
                      </a:r>
                      <a:endParaRPr lang="en-US" altLang="zh-TW" sz="24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670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400" u="none" strike="noStrike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459552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TW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r>
                        <a:rPr lang="zh-TW" altLang="en-US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40-16</a:t>
                      </a:r>
                      <a:r>
                        <a:rPr lang="zh-TW" altLang="en-US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</a:t>
                      </a:r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670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2022</a:t>
                      </a:r>
                      <a:r>
                        <a:rPr lang="zh-TW" alt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房市趨勢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業界代表或專業人士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3937677"/>
                  </a:ext>
                </a:extLst>
              </a:tr>
              <a:tr h="358775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論壇結束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524000"/>
                  </a:ext>
                </a:extLst>
              </a:tr>
            </a:tbl>
          </a:graphicData>
        </a:graphic>
      </p:graphicFrame>
      <p:sp>
        <p:nvSpPr>
          <p:cNvPr id="20" name="object 10">
            <a:extLst>
              <a:ext uri="{FF2B5EF4-FFF2-40B4-BE49-F238E27FC236}">
                <a16:creationId xmlns:a16="http://schemas.microsoft.com/office/drawing/2014/main" id="{E065B32F-3837-4E5A-8AAE-1D1D2B5FCC0C}"/>
              </a:ext>
            </a:extLst>
          </p:cNvPr>
          <p:cNvSpPr txBox="1">
            <a:spLocks/>
          </p:cNvSpPr>
          <p:nvPr/>
        </p:nvSpPr>
        <p:spPr>
          <a:xfrm>
            <a:off x="2667000" y="7429500"/>
            <a:ext cx="412334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zh-TW" altLang="en-US" sz="3600" b="1" spc="5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論壇與會來賓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E7830C5-D8D6-47BF-BB6D-99D13DBB1287}"/>
              </a:ext>
            </a:extLst>
          </p:cNvPr>
          <p:cNvSpPr txBox="1"/>
          <p:nvPr/>
        </p:nvSpPr>
        <p:spPr>
          <a:xfrm>
            <a:off x="10287000" y="8568035"/>
            <a:ext cx="7086600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論壇同步</a:t>
            </a:r>
            <a:r>
              <a:rPr lang="zh-TW" altLang="zh-TW" sz="24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網路直播：中時新聞網FB/YT </a:t>
            </a:r>
            <a:endParaRPr lang="zh-TW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object 6">
            <a:extLst>
              <a:ext uri="{FF2B5EF4-FFF2-40B4-BE49-F238E27FC236}">
                <a16:creationId xmlns:a16="http://schemas.microsoft.com/office/drawing/2014/main" id="{3E71A4DF-A16E-4CF7-9B2D-F0526C21089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6800" y="2324100"/>
            <a:ext cx="7391400" cy="4927599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1371600" y="7996963"/>
            <a:ext cx="1600200" cy="1600200"/>
            <a:chOff x="1371600" y="7996963"/>
            <a:chExt cx="1600200" cy="1600200"/>
          </a:xfrm>
        </p:grpSpPr>
        <p:sp>
          <p:nvSpPr>
            <p:cNvPr id="2" name="橢圓 1"/>
            <p:cNvSpPr/>
            <p:nvPr/>
          </p:nvSpPr>
          <p:spPr>
            <a:xfrm>
              <a:off x="1371600" y="7996963"/>
              <a:ext cx="1600200" cy="1600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文字方塊 2"/>
            <p:cNvSpPr txBox="1"/>
            <p:nvPr/>
          </p:nvSpPr>
          <p:spPr>
            <a:xfrm>
              <a:off x="1638300" y="8257282"/>
              <a:ext cx="11049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機關</a:t>
              </a:r>
              <a:endPara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首長</a:t>
              </a:r>
              <a:endPara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2945563" y="7969249"/>
            <a:ext cx="2059912" cy="1600200"/>
            <a:chOff x="3274088" y="7969249"/>
            <a:chExt cx="2059912" cy="1600200"/>
          </a:xfrm>
        </p:grpSpPr>
        <p:sp>
          <p:nvSpPr>
            <p:cNvPr id="23" name="橢圓 22"/>
            <p:cNvSpPr/>
            <p:nvPr/>
          </p:nvSpPr>
          <p:spPr>
            <a:xfrm>
              <a:off x="3539030" y="7969249"/>
              <a:ext cx="1600200" cy="1600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3274088" y="8230740"/>
              <a:ext cx="20599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公會</a:t>
              </a:r>
              <a:endPara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32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代表</a:t>
              </a:r>
              <a:endPara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5029200" y="8006209"/>
            <a:ext cx="1600200" cy="1600200"/>
            <a:chOff x="5706460" y="8006209"/>
            <a:chExt cx="1600200" cy="1600200"/>
          </a:xfrm>
        </p:grpSpPr>
        <p:sp>
          <p:nvSpPr>
            <p:cNvPr id="26" name="橢圓 25"/>
            <p:cNvSpPr/>
            <p:nvPr/>
          </p:nvSpPr>
          <p:spPr>
            <a:xfrm>
              <a:off x="5706460" y="8006209"/>
              <a:ext cx="1600200" cy="1600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5981700" y="8257282"/>
              <a:ext cx="11049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專家</a:t>
              </a:r>
              <a:endPara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學者</a:t>
              </a:r>
              <a:endPara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6858000" y="7969249"/>
            <a:ext cx="1600200" cy="1600200"/>
            <a:chOff x="5706460" y="8006209"/>
            <a:chExt cx="1600200" cy="1600200"/>
          </a:xfrm>
        </p:grpSpPr>
        <p:sp>
          <p:nvSpPr>
            <p:cNvPr id="29" name="橢圓 28"/>
            <p:cNvSpPr/>
            <p:nvPr/>
          </p:nvSpPr>
          <p:spPr>
            <a:xfrm>
              <a:off x="5706460" y="8006209"/>
              <a:ext cx="1600200" cy="1600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5981700" y="8257282"/>
              <a:ext cx="11049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業界權威</a:t>
              </a:r>
              <a:endPara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0972800" y="3185240"/>
            <a:ext cx="5943600" cy="76200"/>
          </a:xfrm>
          <a:prstGeom prst="rect">
            <a:avLst/>
          </a:prstGeom>
          <a:gradFill flip="none" rotWithShape="1">
            <a:gsLst>
              <a:gs pos="24000">
                <a:srgbClr val="BD9230"/>
              </a:gs>
              <a:gs pos="42000">
                <a:srgbClr val="DDC345"/>
              </a:gs>
              <a:gs pos="69000">
                <a:srgbClr val="9A5C19"/>
              </a:gs>
              <a:gs pos="0">
                <a:schemeClr val="bg2">
                  <a:lumMod val="50000"/>
                </a:schemeClr>
              </a:gs>
              <a:gs pos="94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681804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7811100" y="7943320"/>
            <a:ext cx="9829798" cy="1099176"/>
          </a:xfrm>
          <a:prstGeom prst="rect">
            <a:avLst/>
          </a:prstGeom>
          <a:gradFill flip="none" rotWithShape="1">
            <a:gsLst>
              <a:gs pos="24000">
                <a:srgbClr val="BD9230"/>
              </a:gs>
              <a:gs pos="42000">
                <a:srgbClr val="DDC345"/>
              </a:gs>
              <a:gs pos="69000">
                <a:srgbClr val="9A5C19"/>
              </a:gs>
              <a:gs pos="0">
                <a:schemeClr val="bg2">
                  <a:lumMod val="50000"/>
                </a:schemeClr>
              </a:gs>
              <a:gs pos="94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7765445" y="4295266"/>
            <a:ext cx="9829798" cy="1099176"/>
          </a:xfrm>
          <a:prstGeom prst="rect">
            <a:avLst/>
          </a:prstGeom>
          <a:gradFill flip="none" rotWithShape="1">
            <a:gsLst>
              <a:gs pos="24000">
                <a:srgbClr val="BD9230"/>
              </a:gs>
              <a:gs pos="42000">
                <a:srgbClr val="DDC345"/>
              </a:gs>
              <a:gs pos="69000">
                <a:srgbClr val="9A5C19"/>
              </a:gs>
              <a:gs pos="0">
                <a:schemeClr val="bg2">
                  <a:lumMod val="50000"/>
                </a:schemeClr>
              </a:gs>
              <a:gs pos="94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7772401" y="2291724"/>
            <a:ext cx="9829798" cy="1099176"/>
          </a:xfrm>
          <a:prstGeom prst="rect">
            <a:avLst/>
          </a:prstGeom>
          <a:gradFill flip="none" rotWithShape="1">
            <a:gsLst>
              <a:gs pos="24000">
                <a:srgbClr val="BD9230"/>
              </a:gs>
              <a:gs pos="42000">
                <a:srgbClr val="DDC345"/>
              </a:gs>
              <a:gs pos="69000">
                <a:srgbClr val="9A5C19"/>
              </a:gs>
              <a:gs pos="0">
                <a:schemeClr val="bg2">
                  <a:lumMod val="50000"/>
                </a:schemeClr>
              </a:gs>
              <a:gs pos="94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object 5">
            <a:extLst>
              <a:ext uri="{FF2B5EF4-FFF2-40B4-BE49-F238E27FC236}">
                <a16:creationId xmlns:a16="http://schemas.microsoft.com/office/drawing/2014/main" id="{B1A171C4-0C93-4ADC-9B0C-CAA2F5394EB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200" y="2162264"/>
            <a:ext cx="5028167" cy="3352800"/>
          </a:xfrm>
          <a:prstGeom prst="rect">
            <a:avLst/>
          </a:prstGeom>
        </p:spPr>
      </p:pic>
      <p:pic>
        <p:nvPicPr>
          <p:cNvPr id="3" name="object 8">
            <a:extLst>
              <a:ext uri="{FF2B5EF4-FFF2-40B4-BE49-F238E27FC236}">
                <a16:creationId xmlns:a16="http://schemas.microsoft.com/office/drawing/2014/main" id="{D0A0BD76-3396-46F8-AA77-59A12BE85A2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8199" y="5981700"/>
            <a:ext cx="5028167" cy="3287110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759407D7-AEB9-486A-AC91-AFBE1B9AC024}"/>
              </a:ext>
            </a:extLst>
          </p:cNvPr>
          <p:cNvSpPr/>
          <p:nvPr/>
        </p:nvSpPr>
        <p:spPr>
          <a:xfrm>
            <a:off x="7827300" y="2307912"/>
            <a:ext cx="9720000" cy="104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57200" sx="104000" sy="104000" algn="ctr" rotWithShape="0">
              <a:prstClr val="black">
                <a:alpha val="18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>
              <a:cs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771408" y="6138518"/>
            <a:ext cx="9829798" cy="1099176"/>
          </a:xfrm>
          <a:prstGeom prst="rect">
            <a:avLst/>
          </a:prstGeom>
          <a:gradFill flip="none" rotWithShape="1">
            <a:gsLst>
              <a:gs pos="24000">
                <a:srgbClr val="BD9230"/>
              </a:gs>
              <a:gs pos="42000">
                <a:srgbClr val="DDC345"/>
              </a:gs>
              <a:gs pos="69000">
                <a:srgbClr val="9A5C19"/>
              </a:gs>
              <a:gs pos="0">
                <a:schemeClr val="bg2">
                  <a:lumMod val="50000"/>
                </a:schemeClr>
              </a:gs>
              <a:gs pos="94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6A8917F1-0420-45AB-B05F-95C3ACC6F8C2}"/>
              </a:ext>
            </a:extLst>
          </p:cNvPr>
          <p:cNvSpPr/>
          <p:nvPr/>
        </p:nvSpPr>
        <p:spPr>
          <a:xfrm>
            <a:off x="7820344" y="4340854"/>
            <a:ext cx="9720000" cy="100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57200" sx="104000" sy="104000" algn="ctr" rotWithShape="0">
              <a:prstClr val="black">
                <a:alpha val="18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>
              <a:cs typeface="+mn-ea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4D965D79-F703-4883-86B9-A3F5E8250E79}"/>
              </a:ext>
            </a:extLst>
          </p:cNvPr>
          <p:cNvSpPr/>
          <p:nvPr/>
        </p:nvSpPr>
        <p:spPr>
          <a:xfrm>
            <a:off x="7826307" y="6184106"/>
            <a:ext cx="9720000" cy="100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57200" sx="104000" sy="104000" algn="ctr" rotWithShape="0">
              <a:prstClr val="black">
                <a:alpha val="18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>
              <a:cs typeface="+mn-ea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818F6750-0365-49DF-814C-79EEA4915C1C}"/>
              </a:ext>
            </a:extLst>
          </p:cNvPr>
          <p:cNvSpPr/>
          <p:nvPr/>
        </p:nvSpPr>
        <p:spPr>
          <a:xfrm>
            <a:off x="7847999" y="7988908"/>
            <a:ext cx="9756000" cy="100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57200" sx="104000" sy="104000" algn="ctr" rotWithShape="0">
              <a:prstClr val="black">
                <a:alpha val="18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>
              <a:cs typeface="+mn-ea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BAB6EC7-B05E-4138-A938-BD271CBBE947}"/>
              </a:ext>
            </a:extLst>
          </p:cNvPr>
          <p:cNvSpPr txBox="1"/>
          <p:nvPr/>
        </p:nvSpPr>
        <p:spPr>
          <a:xfrm>
            <a:off x="7810501" y="2548925"/>
            <a:ext cx="9753599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炒房修法重罰</a:t>
            </a:r>
            <a:r>
              <a:rPr lang="en-US" alt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5000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萬 預售禁換約掀拋售潮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4C37608-A699-47C4-AE74-82D5DEB83857}"/>
              </a:ext>
            </a:extLst>
          </p:cNvPr>
          <p:cNvSpPr txBox="1"/>
          <p:nvPr/>
        </p:nvSpPr>
        <p:spPr>
          <a:xfrm>
            <a:off x="0" y="342900"/>
            <a:ext cx="18288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2270"/>
              </a:spcBef>
            </a:pPr>
            <a:r>
              <a:rPr lang="zh-TW" altLang="en-US" sz="7200" b="1" dirty="0">
                <a:solidFill>
                  <a:schemeClr val="bg1"/>
                </a:solidFill>
                <a:effectLst>
                  <a:glow rad="2159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論壇主題方向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96AADA9-B682-4BEE-A840-7B39ACB24A04}"/>
              </a:ext>
            </a:extLst>
          </p:cNvPr>
          <p:cNvSpPr txBox="1"/>
          <p:nvPr/>
        </p:nvSpPr>
        <p:spPr>
          <a:xfrm>
            <a:off x="7822594" y="4552467"/>
            <a:ext cx="9715500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FED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升息、央行跟進 房貸利率飆高因應措施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C3BB3B4-A2A4-4CC4-AD09-1AA63CBFE60E}"/>
              </a:ext>
            </a:extLst>
          </p:cNvPr>
          <p:cNvSpPr txBox="1"/>
          <p:nvPr/>
        </p:nvSpPr>
        <p:spPr>
          <a:xfrm>
            <a:off x="11963400" y="901125"/>
            <a:ext cx="115766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暫定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AC736B8-0D54-4D44-B1B2-56061D6E2E92}"/>
              </a:ext>
            </a:extLst>
          </p:cNvPr>
          <p:cNvSpPr txBox="1"/>
          <p:nvPr/>
        </p:nvSpPr>
        <p:spPr>
          <a:xfrm>
            <a:off x="7828558" y="6395719"/>
            <a:ext cx="9715499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缺工缺料 全台房價續創新高 突破歷史新紀錄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B42B384-3F3F-4540-8099-F573F810B7D6}"/>
              </a:ext>
            </a:extLst>
          </p:cNvPr>
          <p:cNvSpPr txBox="1"/>
          <p:nvPr/>
        </p:nvSpPr>
        <p:spPr>
          <a:xfrm>
            <a:off x="8001599" y="8200521"/>
            <a:ext cx="9448800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少子化</a:t>
            </a:r>
            <a:r>
              <a:rPr lang="en-US" alt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每戶人口創新低 房市還能有幾年榮景</a:t>
            </a:r>
          </a:p>
        </p:txBody>
      </p:sp>
    </p:spTree>
    <p:extLst>
      <p:ext uri="{BB962C8B-B14F-4D97-AF65-F5344CB8AC3E}">
        <p14:creationId xmlns:p14="http://schemas.microsoft.com/office/powerpoint/2010/main" val="222994275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8416</TotalTime>
  <Words>2348</Words>
  <Application>Microsoft Office PowerPoint</Application>
  <PresentationFormat>自訂</PresentationFormat>
  <Paragraphs>380</Paragraphs>
  <Slides>21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9" baseType="lpstr">
      <vt:lpstr>Microsoft YaHei</vt:lpstr>
      <vt:lpstr>Arial</vt:lpstr>
      <vt:lpstr>Wingdings</vt:lpstr>
      <vt:lpstr>微軟正黑體</vt:lpstr>
      <vt:lpstr>微軟正黑體</vt:lpstr>
      <vt:lpstr>Calibri</vt:lpstr>
      <vt:lpstr>Quattrocento Sans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Black Sleek and Professional Basic Simple Presentation</dc:title>
  <dc:creator>邱雅琪 Sonia.chiou</dc:creator>
  <cp:lastModifiedBy>perry</cp:lastModifiedBy>
  <cp:revision>170</cp:revision>
  <dcterms:created xsi:type="dcterms:W3CDTF">2006-08-16T00:00:00Z</dcterms:created>
  <dcterms:modified xsi:type="dcterms:W3CDTF">2022-06-20T08:28:23Z</dcterms:modified>
  <dc:identifier>DAE6c8HG3Cc</dc:identifier>
</cp:coreProperties>
</file>